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Economica"/>
      <p:regular r:id="rId30"/>
      <p:bold r:id="rId31"/>
      <p:italic r:id="rId32"/>
      <p:boldItalic r:id="rId33"/>
    </p:embeddedFont>
    <p:embeddedFont>
      <p:font typeface="Robo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6.xml"/><Relationship Id="rId33" Type="http://schemas.openxmlformats.org/officeDocument/2006/relationships/font" Target="fonts/Economica-boldItalic.fntdata"/><Relationship Id="rId10" Type="http://schemas.openxmlformats.org/officeDocument/2006/relationships/slide" Target="slides/slide5.xml"/><Relationship Id="rId32" Type="http://schemas.openxmlformats.org/officeDocument/2006/relationships/font" Target="fonts/Economica-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1bced7d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1bced7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1bced7d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1bced7d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1bce312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1bce312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1bce312d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1bce312d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1bce312d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1bce312d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663e98ea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663e98ea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1bce312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1bce312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1bce312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1bce312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1bced7d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1bced7d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1bced7dd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1bced7dd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a4cfe915a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a4cfe915a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1bced7dd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1bced7dd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1bced7dd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1bced7d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1bced7dd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1bced7dd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1bce312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1bce312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Time management: Working in a team required us to manage our time effectively by setting priorities and meeting deadlines. R</a:t>
            </a:r>
            <a:r>
              <a:rPr lang="en" sz="1200">
                <a:solidFill>
                  <a:schemeClr val="dk1"/>
                </a:solidFill>
                <a:latin typeface="Roboto"/>
                <a:ea typeface="Roboto"/>
                <a:cs typeface="Roboto"/>
                <a:sym typeface="Roboto"/>
              </a:rPr>
              <a:t>ecognize that we should have communicated more frequently and more openly about the project’s progress.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Conflict Resolution: Developed some conflict resolution skills; learning how to handle disagreements in a constructive and respectful manner. There were a lot of disagreements throughout the project but we remained respectful whenever we addressed them.</a:t>
            </a:r>
            <a:endParaRPr sz="1200">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1bced7d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1bced7d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a663e98ea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a663e98ea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is a visual for how the individual tracks are laid out in accordance with the ISO standards, with each track shown and all dimensions labeled, along with what the length of data is for each track and section and it’s recording density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a663e98ea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a663e98ea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Embossing: the stamping process of raised or sunken parts of the card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ISO seems to have </a:t>
            </a:r>
            <a:r>
              <a:rPr lang="en"/>
              <a:t>separate</a:t>
            </a:r>
            <a:r>
              <a:rPr lang="en"/>
              <a:t> standards for ID cards and Financial Cards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47703e211d34378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7703e211d34378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visual for how the ISO standards define how a magstripe card should look like, with all dimensions and locations of tracks clearly defined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a8e7be85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a8e7be85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ELECTROMAGNETIC RECIPROCITY: current passing thru a solenoid produces a</a:t>
            </a:r>
            <a:endParaRPr/>
          </a:p>
          <a:p>
            <a:pPr indent="0" lvl="0" marL="0" rtl="0" algn="l">
              <a:spcBef>
                <a:spcPts val="0"/>
              </a:spcBef>
              <a:spcAft>
                <a:spcPts val="0"/>
              </a:spcAft>
              <a:buNone/>
            </a:pPr>
            <a:r>
              <a:rPr lang="en"/>
              <a:t>magnetic field at the gap, therefore, the presence of a magnetic field at the</a:t>
            </a:r>
            <a:endParaRPr/>
          </a:p>
          <a:p>
            <a:pPr indent="0" lvl="0" marL="0" rtl="0" algn="l">
              <a:spcBef>
                <a:spcPts val="0"/>
              </a:spcBef>
              <a:spcAft>
                <a:spcPts val="0"/>
              </a:spcAft>
              <a:buNone/>
            </a:pPr>
            <a:r>
              <a:rPr lang="en"/>
              <a:t>gap of a solenoid coil will *produce a current in the coil*!  The strongest</a:t>
            </a:r>
            <a:endParaRPr/>
          </a:p>
          <a:p>
            <a:pPr indent="0" lvl="0" marL="0" rtl="0" algn="l">
              <a:spcBef>
                <a:spcPts val="0"/>
              </a:spcBef>
              <a:spcAft>
                <a:spcPts val="0"/>
              </a:spcAft>
              <a:buClr>
                <a:schemeClr val="dk1"/>
              </a:buClr>
              <a:buSzPts val="1100"/>
              <a:buFont typeface="Arial"/>
              <a:buNone/>
            </a:pPr>
            <a:r>
              <a:rPr lang="en"/>
              <a:t>magnetic fields on a magstripe are at the points of flux reversals.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663e98ea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663e98ea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1bce31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1bce31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1bced7d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1bced7d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37.jpg"/><Relationship Id="rId5" Type="http://schemas.openxmlformats.org/officeDocument/2006/relationships/image" Target="../media/image21.jpg"/><Relationship Id="rId6" Type="http://schemas.openxmlformats.org/officeDocument/2006/relationships/image" Target="../media/image19.jpg"/><Relationship Id="rId7"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jpg"/><Relationship Id="rId4"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311700" y="237713"/>
            <a:ext cx="4560525" cy="4560525"/>
          </a:xfrm>
          <a:prstGeom prst="rect">
            <a:avLst/>
          </a:prstGeom>
          <a:noFill/>
          <a:ln>
            <a:noFill/>
          </a:ln>
        </p:spPr>
      </p:pic>
      <p:cxnSp>
        <p:nvCxnSpPr>
          <p:cNvPr id="63" name="Google Shape;63;p13"/>
          <p:cNvCxnSpPr/>
          <p:nvPr/>
        </p:nvCxnSpPr>
        <p:spPr>
          <a:xfrm>
            <a:off x="4872225" y="1520400"/>
            <a:ext cx="0" cy="2102700"/>
          </a:xfrm>
          <a:prstGeom prst="straightConnector1">
            <a:avLst/>
          </a:prstGeom>
          <a:noFill/>
          <a:ln cap="flat" cmpd="sng" w="9525">
            <a:solidFill>
              <a:schemeClr val="dk2"/>
            </a:solidFill>
            <a:prstDash val="solid"/>
            <a:round/>
            <a:headEnd len="med" w="med" type="none"/>
            <a:tailEnd len="med" w="med" type="none"/>
          </a:ln>
        </p:spPr>
      </p:cxnSp>
      <p:sp>
        <p:nvSpPr>
          <p:cNvPr id="64" name="Google Shape;64;p13"/>
          <p:cNvSpPr txBox="1"/>
          <p:nvPr/>
        </p:nvSpPr>
        <p:spPr>
          <a:xfrm>
            <a:off x="5891725" y="1675200"/>
            <a:ext cx="2290800" cy="179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900">
                <a:solidFill>
                  <a:schemeClr val="lt2"/>
                </a:solidFill>
                <a:latin typeface="Cambria"/>
                <a:ea typeface="Cambria"/>
                <a:cs typeface="Cambria"/>
                <a:sym typeface="Cambria"/>
              </a:rPr>
              <a:t>Samuel Adames</a:t>
            </a:r>
            <a:endParaRPr b="1" sz="1900">
              <a:solidFill>
                <a:schemeClr val="lt2"/>
              </a:solidFill>
              <a:latin typeface="Cambria"/>
              <a:ea typeface="Cambria"/>
              <a:cs typeface="Cambria"/>
              <a:sym typeface="Cambria"/>
            </a:endParaRPr>
          </a:p>
          <a:p>
            <a:pPr indent="0" lvl="0" marL="0" rtl="0" algn="l">
              <a:lnSpc>
                <a:spcPct val="150000"/>
              </a:lnSpc>
              <a:spcBef>
                <a:spcPts val="0"/>
              </a:spcBef>
              <a:spcAft>
                <a:spcPts val="0"/>
              </a:spcAft>
              <a:buNone/>
            </a:pPr>
            <a:r>
              <a:rPr b="1" lang="en" sz="1900">
                <a:solidFill>
                  <a:schemeClr val="lt2"/>
                </a:solidFill>
                <a:latin typeface="Cambria"/>
                <a:ea typeface="Cambria"/>
                <a:cs typeface="Cambria"/>
                <a:sym typeface="Cambria"/>
              </a:rPr>
              <a:t>James David</a:t>
            </a:r>
            <a:endParaRPr b="1" sz="1900">
              <a:solidFill>
                <a:schemeClr val="lt2"/>
              </a:solidFill>
              <a:latin typeface="Cambria"/>
              <a:ea typeface="Cambria"/>
              <a:cs typeface="Cambria"/>
              <a:sym typeface="Cambria"/>
            </a:endParaRPr>
          </a:p>
          <a:p>
            <a:pPr indent="0" lvl="0" marL="0" rtl="0" algn="l">
              <a:lnSpc>
                <a:spcPct val="150000"/>
              </a:lnSpc>
              <a:spcBef>
                <a:spcPts val="0"/>
              </a:spcBef>
              <a:spcAft>
                <a:spcPts val="0"/>
              </a:spcAft>
              <a:buNone/>
            </a:pPr>
            <a:r>
              <a:rPr b="1" lang="en" sz="1900">
                <a:solidFill>
                  <a:schemeClr val="lt2"/>
                </a:solidFill>
                <a:latin typeface="Cambria"/>
                <a:ea typeface="Cambria"/>
                <a:cs typeface="Cambria"/>
                <a:sym typeface="Cambria"/>
              </a:rPr>
              <a:t>AJ DiSimone</a:t>
            </a:r>
            <a:endParaRPr b="1" sz="1900">
              <a:solidFill>
                <a:schemeClr val="lt2"/>
              </a:solidFill>
              <a:latin typeface="Cambria"/>
              <a:ea typeface="Cambria"/>
              <a:cs typeface="Cambria"/>
              <a:sym typeface="Cambria"/>
            </a:endParaRPr>
          </a:p>
          <a:p>
            <a:pPr indent="0" lvl="0" marL="0" rtl="0" algn="l">
              <a:lnSpc>
                <a:spcPct val="150000"/>
              </a:lnSpc>
              <a:spcBef>
                <a:spcPts val="0"/>
              </a:spcBef>
              <a:spcAft>
                <a:spcPts val="0"/>
              </a:spcAft>
              <a:buNone/>
            </a:pPr>
            <a:r>
              <a:rPr b="1" lang="en" sz="1900">
                <a:solidFill>
                  <a:schemeClr val="lt2"/>
                </a:solidFill>
                <a:latin typeface="Cambria"/>
                <a:ea typeface="Cambria"/>
                <a:cs typeface="Cambria"/>
                <a:sym typeface="Cambria"/>
              </a:rPr>
              <a:t>Ana Pineda</a:t>
            </a:r>
            <a:endParaRPr b="1" sz="1900">
              <a:solidFill>
                <a:schemeClr val="lt2"/>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30975" y="4351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Magnetometer - LIS2MDL</a:t>
            </a:r>
            <a:endParaRPr/>
          </a:p>
        </p:txBody>
      </p:sp>
      <p:sp>
        <p:nvSpPr>
          <p:cNvPr id="128" name="Google Shape;128;p22"/>
          <p:cNvSpPr txBox="1"/>
          <p:nvPr>
            <p:ph idx="1" type="body"/>
          </p:nvPr>
        </p:nvSpPr>
        <p:spPr>
          <a:xfrm>
            <a:off x="430975" y="1452050"/>
            <a:ext cx="7308300" cy="33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35"/>
              <a:buNone/>
            </a:pPr>
            <a:r>
              <a:rPr lang="en" sz="1815"/>
              <a:t>We originally planned to work with the LIS2MDL </a:t>
            </a:r>
            <a:endParaRPr sz="1815"/>
          </a:p>
          <a:p>
            <a:pPr indent="0" lvl="0" marL="0" rtl="0" algn="l">
              <a:lnSpc>
                <a:spcPct val="115000"/>
              </a:lnSpc>
              <a:spcBef>
                <a:spcPts val="1200"/>
              </a:spcBef>
              <a:spcAft>
                <a:spcPts val="0"/>
              </a:spcAft>
              <a:buSzPts val="935"/>
              <a:buNone/>
            </a:pPr>
            <a:r>
              <a:rPr lang="en" sz="1815"/>
              <a:t>because we found it to be a good option for the </a:t>
            </a:r>
            <a:r>
              <a:rPr lang="en" sz="1815"/>
              <a:t>following</a:t>
            </a:r>
            <a:r>
              <a:rPr lang="en" sz="1815"/>
              <a:t> reasons:</a:t>
            </a:r>
            <a:endParaRPr sz="1815"/>
          </a:p>
          <a:p>
            <a:pPr indent="-343852" lvl="0" marL="457200" rtl="0" algn="l">
              <a:lnSpc>
                <a:spcPct val="115000"/>
              </a:lnSpc>
              <a:spcBef>
                <a:spcPts val="1200"/>
              </a:spcBef>
              <a:spcAft>
                <a:spcPts val="0"/>
              </a:spcAft>
              <a:buSzPts val="1815"/>
              <a:buChar char="●"/>
            </a:pPr>
            <a:r>
              <a:rPr lang="en" sz="1815"/>
              <a:t>High Sensitivity: It can detect small changes in the magnetic field.</a:t>
            </a:r>
            <a:endParaRPr sz="1815"/>
          </a:p>
          <a:p>
            <a:pPr indent="-343852" lvl="0" marL="457200" rtl="0" algn="l">
              <a:lnSpc>
                <a:spcPct val="115000"/>
              </a:lnSpc>
              <a:spcBef>
                <a:spcPts val="0"/>
              </a:spcBef>
              <a:spcAft>
                <a:spcPts val="0"/>
              </a:spcAft>
              <a:buSzPts val="1815"/>
              <a:buChar char="●"/>
            </a:pPr>
            <a:r>
              <a:rPr lang="en" sz="1815"/>
              <a:t>Wide Measurement Range: The device has a magnetic field dynamic range of ±50 gauss.</a:t>
            </a:r>
            <a:endParaRPr sz="1815"/>
          </a:p>
          <a:p>
            <a:pPr indent="-343852" lvl="0" marL="457200" rtl="0" algn="l">
              <a:lnSpc>
                <a:spcPct val="115000"/>
              </a:lnSpc>
              <a:spcBef>
                <a:spcPts val="0"/>
              </a:spcBef>
              <a:spcAft>
                <a:spcPts val="0"/>
              </a:spcAft>
              <a:buSzPts val="1815"/>
              <a:buChar char="●"/>
            </a:pPr>
            <a:r>
              <a:rPr lang="en" sz="1815"/>
              <a:t>Low Power Consumption: Uses very little power, which makes it ideal for use in battery-powered devices.</a:t>
            </a:r>
            <a:endParaRPr sz="1815"/>
          </a:p>
          <a:p>
            <a:pPr indent="-343852" lvl="0" marL="457200" rtl="0" algn="l">
              <a:lnSpc>
                <a:spcPct val="115000"/>
              </a:lnSpc>
              <a:spcBef>
                <a:spcPts val="0"/>
              </a:spcBef>
              <a:spcAft>
                <a:spcPts val="0"/>
              </a:spcAft>
              <a:buSzPts val="1815"/>
              <a:buChar char="●"/>
            </a:pPr>
            <a:r>
              <a:rPr lang="en" sz="1815"/>
              <a:t>Small Size: Can be integrated into a range of devices.</a:t>
            </a:r>
            <a:endParaRPr sz="1815"/>
          </a:p>
        </p:txBody>
      </p:sp>
      <p:pic>
        <p:nvPicPr>
          <p:cNvPr id="129" name="Google Shape;129;p22"/>
          <p:cNvPicPr preferRelativeResize="0"/>
          <p:nvPr/>
        </p:nvPicPr>
        <p:blipFill>
          <a:blip r:embed="rId3">
            <a:alphaModFix/>
          </a:blip>
          <a:stretch>
            <a:fillRect/>
          </a:stretch>
        </p:blipFill>
        <p:spPr>
          <a:xfrm>
            <a:off x="6291375" y="92750"/>
            <a:ext cx="2454374" cy="1842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Magnetometer - Why We Chose to Switch</a:t>
            </a:r>
            <a:endParaRPr/>
          </a:p>
        </p:txBody>
      </p:sp>
      <p:sp>
        <p:nvSpPr>
          <p:cNvPr id="135" name="Google Shape;135;p23"/>
          <p:cNvSpPr txBox="1"/>
          <p:nvPr>
            <p:ph idx="1" type="body"/>
          </p:nvPr>
        </p:nvSpPr>
        <p:spPr>
          <a:xfrm>
            <a:off x="311700" y="1225225"/>
            <a:ext cx="8520600" cy="3684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After testing the magnetometer, we found it was not what we expected for the following reasons:</a:t>
            </a:r>
            <a:endParaRPr/>
          </a:p>
          <a:p>
            <a:pPr indent="-333851" lvl="0" marL="457200" rtl="0" algn="l">
              <a:lnSpc>
                <a:spcPct val="150000"/>
              </a:lnSpc>
              <a:spcBef>
                <a:spcPts val="1200"/>
              </a:spcBef>
              <a:spcAft>
                <a:spcPts val="0"/>
              </a:spcAft>
              <a:buSzPct val="100000"/>
              <a:buChar char="●"/>
            </a:pPr>
            <a:r>
              <a:rPr lang="en" sz="1791"/>
              <a:t>The LIS2MDL was too sensitive to electromagnetic interference (EMI) and was producing inaccurate measurements even after being calibrated. </a:t>
            </a:r>
            <a:endParaRPr sz="1791"/>
          </a:p>
          <a:p>
            <a:pPr indent="-331390" lvl="0" marL="457200" rtl="0" algn="l">
              <a:lnSpc>
                <a:spcPct val="150000"/>
              </a:lnSpc>
              <a:spcBef>
                <a:spcPts val="0"/>
              </a:spcBef>
              <a:spcAft>
                <a:spcPts val="0"/>
              </a:spcAft>
              <a:buSzPct val="100000"/>
              <a:buChar char="●"/>
            </a:pPr>
            <a:r>
              <a:rPr lang="en" sz="1750"/>
              <a:t>In general, there was too much EMI from all the devices surrounding the sensor (computer, phones, etc) even after moving to a more quiet location (e.g., outside).</a:t>
            </a:r>
            <a:endParaRPr sz="1750"/>
          </a:p>
          <a:p>
            <a:pPr indent="-331390" lvl="0" marL="457200" rtl="0" algn="l">
              <a:lnSpc>
                <a:spcPct val="150000"/>
              </a:lnSpc>
              <a:spcBef>
                <a:spcPts val="0"/>
              </a:spcBef>
              <a:spcAft>
                <a:spcPts val="0"/>
              </a:spcAft>
              <a:buSzPct val="100000"/>
              <a:buChar char="●"/>
            </a:pPr>
            <a:r>
              <a:rPr lang="en" sz="1750"/>
              <a:t>Looked into magnetic s</a:t>
            </a:r>
            <a:r>
              <a:rPr lang="en" sz="1750"/>
              <a:t>hielding to help reduce the amount of EMI that reaches the magnetometer by providing a conductive barrier between the sensor and sources of interference, but found it did not align well with our design overall.</a:t>
            </a:r>
            <a:endParaRPr sz="17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595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Current Sensor</a:t>
            </a:r>
            <a:endParaRPr/>
          </a:p>
        </p:txBody>
      </p:sp>
      <p:sp>
        <p:nvSpPr>
          <p:cNvPr id="141" name="Google Shape;141;p24"/>
          <p:cNvSpPr txBox="1"/>
          <p:nvPr>
            <p:ph idx="1" type="body"/>
          </p:nvPr>
        </p:nvSpPr>
        <p:spPr>
          <a:xfrm>
            <a:off x="311700" y="1090875"/>
            <a:ext cx="8520600" cy="3720300"/>
          </a:xfrm>
          <a:prstGeom prst="rect">
            <a:avLst/>
          </a:prstGeom>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Char char="●"/>
            </a:pPr>
            <a:r>
              <a:rPr lang="en" sz="1600"/>
              <a:t>Through more research, we found that a current sensor was a more appropriate choice than a magneto</a:t>
            </a:r>
            <a:r>
              <a:rPr lang="en" sz="1600"/>
              <a:t>meter for measuring the change in magnetic field. </a:t>
            </a:r>
            <a:endParaRPr sz="1600"/>
          </a:p>
          <a:p>
            <a:pPr indent="-330200" lvl="0" marL="457200" rtl="0" algn="l">
              <a:lnSpc>
                <a:spcPct val="200000"/>
              </a:lnSpc>
              <a:spcBef>
                <a:spcPts val="0"/>
              </a:spcBef>
              <a:spcAft>
                <a:spcPts val="0"/>
              </a:spcAft>
              <a:buSzPts val="1600"/>
              <a:buChar char="●"/>
            </a:pPr>
            <a:r>
              <a:rPr lang="en" sz="1600"/>
              <a:t>By measuring the induced current flowing through the card reader using a current sensor, we </a:t>
            </a:r>
            <a:r>
              <a:rPr lang="en" sz="1600"/>
              <a:t>can better gauge a threshold value to have a way to determine a skimmer</a:t>
            </a:r>
            <a:endParaRPr sz="1600"/>
          </a:p>
          <a:p>
            <a:pPr indent="-330200" lvl="0" marL="457200" rtl="0" algn="l">
              <a:lnSpc>
                <a:spcPct val="200000"/>
              </a:lnSpc>
              <a:spcBef>
                <a:spcPts val="0"/>
              </a:spcBef>
              <a:spcAft>
                <a:spcPts val="0"/>
              </a:spcAft>
              <a:buSzPts val="1600"/>
              <a:buChar char="●"/>
            </a:pPr>
            <a:r>
              <a:rPr lang="en" sz="1600"/>
              <a:t>To test the sensor, we decided to first measure what current came out of the card reader when a card was swiped</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Current Sensor - INA169</a:t>
            </a:r>
            <a:endParaRPr/>
          </a:p>
        </p:txBody>
      </p:sp>
      <p:sp>
        <p:nvSpPr>
          <p:cNvPr id="147" name="Google Shape;147;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INA169 breakout board module enables you to </a:t>
            </a:r>
            <a:endParaRPr/>
          </a:p>
          <a:p>
            <a:pPr indent="0" lvl="0" marL="457200" rtl="0" algn="l">
              <a:lnSpc>
                <a:spcPct val="115000"/>
              </a:lnSpc>
              <a:spcBef>
                <a:spcPts val="1200"/>
              </a:spcBef>
              <a:spcAft>
                <a:spcPts val="0"/>
              </a:spcAft>
              <a:buNone/>
            </a:pPr>
            <a:r>
              <a:rPr lang="en"/>
              <a:t>conveniently measure DC current draw while providing </a:t>
            </a:r>
            <a:endParaRPr/>
          </a:p>
          <a:p>
            <a:pPr indent="0" lvl="0" marL="457200" rtl="0" algn="l">
              <a:lnSpc>
                <a:spcPct val="115000"/>
              </a:lnSpc>
              <a:spcBef>
                <a:spcPts val="1200"/>
              </a:spcBef>
              <a:spcAft>
                <a:spcPts val="0"/>
              </a:spcAft>
              <a:buNone/>
            </a:pPr>
            <a:r>
              <a:rPr lang="en"/>
              <a:t>an analog output that is relative to ground.</a:t>
            </a:r>
            <a:endParaRPr/>
          </a:p>
          <a:p>
            <a:pPr indent="0" lvl="0" marL="0" rtl="0" algn="l">
              <a:lnSpc>
                <a:spcPct val="115000"/>
              </a:lnSpc>
              <a:spcBef>
                <a:spcPts val="1200"/>
              </a:spcBef>
              <a:spcAft>
                <a:spcPts val="0"/>
              </a:spcAft>
              <a:buNone/>
            </a:pPr>
            <a:r>
              <a:t/>
            </a:r>
            <a:endParaRPr/>
          </a:p>
          <a:p>
            <a:pPr indent="-342900" lvl="0" marL="457200" rtl="0" algn="l">
              <a:lnSpc>
                <a:spcPct val="115000"/>
              </a:lnSpc>
              <a:spcBef>
                <a:spcPts val="1200"/>
              </a:spcBef>
              <a:spcAft>
                <a:spcPts val="0"/>
              </a:spcAft>
              <a:buSzPts val="1800"/>
              <a:buChar char="●"/>
            </a:pPr>
            <a:r>
              <a:rPr lang="en"/>
              <a:t>We connected this module in series with our card </a:t>
            </a:r>
            <a:endParaRPr/>
          </a:p>
          <a:p>
            <a:pPr indent="0" lvl="0" marL="457200" rtl="0" algn="l">
              <a:lnSpc>
                <a:spcPct val="115000"/>
              </a:lnSpc>
              <a:spcBef>
                <a:spcPts val="1200"/>
              </a:spcBef>
              <a:spcAft>
                <a:spcPts val="0"/>
              </a:spcAft>
              <a:buNone/>
            </a:pPr>
            <a:r>
              <a:rPr lang="en"/>
              <a:t>reader and measured differences between 1 </a:t>
            </a:r>
            <a:r>
              <a:rPr lang="en"/>
              <a:t>s</a:t>
            </a:r>
            <a:r>
              <a:rPr lang="en"/>
              <a:t>wipe </a:t>
            </a:r>
            <a:endParaRPr/>
          </a:p>
          <a:p>
            <a:pPr indent="0" lvl="0" marL="457200" rtl="0" algn="l">
              <a:lnSpc>
                <a:spcPct val="115000"/>
              </a:lnSpc>
              <a:spcBef>
                <a:spcPts val="1200"/>
              </a:spcBef>
              <a:spcAft>
                <a:spcPts val="1200"/>
              </a:spcAft>
              <a:buNone/>
            </a:pPr>
            <a:r>
              <a:rPr lang="en"/>
              <a:t>and 2 fast swipes</a:t>
            </a:r>
            <a:endParaRPr/>
          </a:p>
        </p:txBody>
      </p:sp>
      <p:pic>
        <p:nvPicPr>
          <p:cNvPr id="148" name="Google Shape;148;p25"/>
          <p:cNvPicPr preferRelativeResize="0"/>
          <p:nvPr/>
        </p:nvPicPr>
        <p:blipFill>
          <a:blip r:embed="rId3">
            <a:alphaModFix/>
          </a:blip>
          <a:stretch>
            <a:fillRect/>
          </a:stretch>
        </p:blipFill>
        <p:spPr>
          <a:xfrm>
            <a:off x="6806800" y="0"/>
            <a:ext cx="2279325" cy="2279325"/>
          </a:xfrm>
          <a:prstGeom prst="rect">
            <a:avLst/>
          </a:prstGeom>
          <a:noFill/>
          <a:ln>
            <a:noFill/>
          </a:ln>
        </p:spPr>
      </p:pic>
      <p:pic>
        <p:nvPicPr>
          <p:cNvPr id="149" name="Google Shape;149;p25"/>
          <p:cNvPicPr preferRelativeResize="0"/>
          <p:nvPr/>
        </p:nvPicPr>
        <p:blipFill rotWithShape="1">
          <a:blip r:embed="rId4">
            <a:alphaModFix/>
          </a:blip>
          <a:srcRect b="16037" l="4991" r="11115" t="11493"/>
          <a:stretch/>
        </p:blipFill>
        <p:spPr>
          <a:xfrm>
            <a:off x="6374100" y="2571750"/>
            <a:ext cx="2712023" cy="2342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rotWithShape="1">
          <a:blip r:embed="rId3">
            <a:alphaModFix/>
          </a:blip>
          <a:srcRect b="0" l="0" r="0" t="0"/>
          <a:stretch/>
        </p:blipFill>
        <p:spPr>
          <a:xfrm>
            <a:off x="1463127" y="1392173"/>
            <a:ext cx="6377698" cy="3357575"/>
          </a:xfrm>
          <a:prstGeom prst="rect">
            <a:avLst/>
          </a:prstGeom>
          <a:noFill/>
          <a:ln cap="flat" cmpd="sng" w="114300">
            <a:solidFill>
              <a:schemeClr val="lt2"/>
            </a:solidFill>
            <a:prstDash val="solid"/>
            <a:round/>
            <a:headEnd len="sm" w="sm" type="none"/>
            <a:tailEnd len="sm" w="sm" type="none"/>
          </a:ln>
        </p:spPr>
      </p:pic>
      <p:sp>
        <p:nvSpPr>
          <p:cNvPr id="155" name="Google Shape;155;p26"/>
          <p:cNvSpPr/>
          <p:nvPr/>
        </p:nvSpPr>
        <p:spPr>
          <a:xfrm>
            <a:off x="2420400" y="67175"/>
            <a:ext cx="4303200" cy="1046100"/>
          </a:xfrm>
          <a:prstGeom prst="flowChartAlternate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a:solidFill>
                  <a:schemeClr val="dk1"/>
                </a:solidFill>
                <a:latin typeface="Open Sans"/>
                <a:ea typeface="Open Sans"/>
                <a:cs typeface="Open Sans"/>
                <a:sym typeface="Open Sans"/>
              </a:rPr>
              <a:t>Current Sensor:</a:t>
            </a:r>
            <a:br>
              <a:rPr lang="en" sz="3300">
                <a:solidFill>
                  <a:schemeClr val="dk1"/>
                </a:solidFill>
                <a:latin typeface="Open Sans"/>
                <a:ea typeface="Open Sans"/>
                <a:cs typeface="Open Sans"/>
                <a:sym typeface="Open Sans"/>
              </a:rPr>
            </a:br>
            <a:r>
              <a:rPr lang="en" sz="3300">
                <a:solidFill>
                  <a:schemeClr val="dk1"/>
                </a:solidFill>
                <a:latin typeface="Open Sans"/>
                <a:ea typeface="Open Sans"/>
                <a:cs typeface="Open Sans"/>
                <a:sym typeface="Open Sans"/>
              </a:rPr>
              <a:t>1 Swipe vs 2 Swipes</a:t>
            </a:r>
            <a:endParaRPr sz="8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93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Hunter Cat </a:t>
            </a:r>
            <a:endParaRPr/>
          </a:p>
        </p:txBody>
      </p:sp>
      <p:sp>
        <p:nvSpPr>
          <p:cNvPr id="161" name="Google Shape;161;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Hunter Cat is a device currently being produced by Electronic Cats that is essentially what our group is trying to accomplish.</a:t>
            </a:r>
            <a:endParaRPr/>
          </a:p>
          <a:p>
            <a:pPr indent="-342900" lvl="0" marL="457200" rtl="0" algn="l">
              <a:spcBef>
                <a:spcPts val="0"/>
              </a:spcBef>
              <a:spcAft>
                <a:spcPts val="0"/>
              </a:spcAft>
              <a:buSzPts val="1800"/>
              <a:buChar char="●"/>
            </a:pPr>
            <a:r>
              <a:rPr lang="en"/>
              <a:t>The device can detect a skimmer on ATMs and PoS devices without risking your real data.</a:t>
            </a:r>
            <a:endParaRPr/>
          </a:p>
          <a:p>
            <a:pPr indent="-342900" lvl="0" marL="457200" rtl="0" algn="l">
              <a:spcBef>
                <a:spcPts val="0"/>
              </a:spcBef>
              <a:spcAft>
                <a:spcPts val="0"/>
              </a:spcAft>
              <a:buSzPts val="1800"/>
              <a:buChar char="●"/>
            </a:pPr>
            <a:r>
              <a:rPr lang="en"/>
              <a:t>Detects the </a:t>
            </a:r>
            <a:r>
              <a:rPr lang="en"/>
              <a:t>number</a:t>
            </a:r>
            <a:r>
              <a:rPr lang="en"/>
              <a:t> of magnetic stripe heads </a:t>
            </a:r>
            <a:endParaRPr/>
          </a:p>
        </p:txBody>
      </p:sp>
      <p:pic>
        <p:nvPicPr>
          <p:cNvPr id="162" name="Google Shape;162;p27"/>
          <p:cNvPicPr preferRelativeResize="0"/>
          <p:nvPr/>
        </p:nvPicPr>
        <p:blipFill>
          <a:blip r:embed="rId3">
            <a:alphaModFix/>
          </a:blip>
          <a:stretch>
            <a:fillRect/>
          </a:stretch>
        </p:blipFill>
        <p:spPr>
          <a:xfrm>
            <a:off x="1798024" y="2884225"/>
            <a:ext cx="4862426" cy="207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Hunter Cat - Induced Current Testing</a:t>
            </a:r>
            <a:endParaRPr/>
          </a:p>
        </p:txBody>
      </p:sp>
      <p:sp>
        <p:nvSpPr>
          <p:cNvPr id="168" name="Google Shape;168;p2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Just like all cards, the Hunter Cat </a:t>
            </a:r>
            <a:r>
              <a:rPr lang="en"/>
              <a:t>produces</a:t>
            </a:r>
            <a:r>
              <a:rPr lang="en"/>
              <a:t> an induced current when swiped through card reader</a:t>
            </a:r>
            <a:endParaRPr/>
          </a:p>
          <a:p>
            <a:pPr indent="-342900" lvl="0" marL="457200" rtl="0" algn="l">
              <a:lnSpc>
                <a:spcPct val="115000"/>
              </a:lnSpc>
              <a:spcBef>
                <a:spcPts val="0"/>
              </a:spcBef>
              <a:spcAft>
                <a:spcPts val="0"/>
              </a:spcAft>
              <a:buSzPts val="1800"/>
              <a:buChar char="●"/>
            </a:pPr>
            <a:r>
              <a:rPr lang="en"/>
              <a:t>Believed the Hunter Cat collects this induced current and converts it to a digital signal for microprocessor to read and set threshold </a:t>
            </a:r>
            <a:endParaRPr/>
          </a:p>
          <a:p>
            <a:pPr indent="-342900" lvl="0" marL="457200" rtl="0" algn="l">
              <a:lnSpc>
                <a:spcPct val="115000"/>
              </a:lnSpc>
              <a:spcBef>
                <a:spcPts val="0"/>
              </a:spcBef>
              <a:spcAft>
                <a:spcPts val="0"/>
              </a:spcAft>
              <a:buSzPts val="1800"/>
              <a:buChar char="●"/>
            </a:pPr>
            <a:r>
              <a:rPr lang="en"/>
              <a:t>Wanted to measure amount of induced current Hunter Cat was collecting via its coils when swiped </a:t>
            </a:r>
            <a:endParaRPr/>
          </a:p>
        </p:txBody>
      </p:sp>
      <p:pic>
        <p:nvPicPr>
          <p:cNvPr id="169" name="Google Shape;169;p28"/>
          <p:cNvPicPr preferRelativeResize="0"/>
          <p:nvPr/>
        </p:nvPicPr>
        <p:blipFill rotWithShape="1">
          <a:blip r:embed="rId3">
            <a:alphaModFix/>
          </a:blip>
          <a:srcRect b="10975" l="0" r="0" t="17050"/>
          <a:stretch/>
        </p:blipFill>
        <p:spPr>
          <a:xfrm>
            <a:off x="1741200" y="3213925"/>
            <a:ext cx="2217727" cy="1752724"/>
          </a:xfrm>
          <a:prstGeom prst="rect">
            <a:avLst/>
          </a:prstGeom>
          <a:noFill/>
          <a:ln>
            <a:noFill/>
          </a:ln>
        </p:spPr>
      </p:pic>
      <p:pic>
        <p:nvPicPr>
          <p:cNvPr id="170" name="Google Shape;170;p28"/>
          <p:cNvPicPr preferRelativeResize="0"/>
          <p:nvPr/>
        </p:nvPicPr>
        <p:blipFill rotWithShape="1">
          <a:blip r:embed="rId4">
            <a:alphaModFix/>
          </a:blip>
          <a:srcRect b="11621" l="16305" r="20666" t="0"/>
          <a:stretch/>
        </p:blipFill>
        <p:spPr>
          <a:xfrm rot="-5400000">
            <a:off x="5656362" y="2169187"/>
            <a:ext cx="1833827" cy="3428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9"/>
          <p:cNvPicPr preferRelativeResize="0"/>
          <p:nvPr/>
        </p:nvPicPr>
        <p:blipFill rotWithShape="1">
          <a:blip r:embed="rId3">
            <a:alphaModFix/>
          </a:blip>
          <a:srcRect b="15990" l="921" r="0" t="5045"/>
          <a:stretch/>
        </p:blipFill>
        <p:spPr>
          <a:xfrm>
            <a:off x="191500" y="146100"/>
            <a:ext cx="5410699" cy="2425650"/>
          </a:xfrm>
          <a:prstGeom prst="rect">
            <a:avLst/>
          </a:prstGeom>
          <a:noFill/>
          <a:ln>
            <a:noFill/>
          </a:ln>
        </p:spPr>
      </p:pic>
      <p:pic>
        <p:nvPicPr>
          <p:cNvPr id="176" name="Google Shape;176;p29"/>
          <p:cNvPicPr preferRelativeResize="0"/>
          <p:nvPr/>
        </p:nvPicPr>
        <p:blipFill rotWithShape="1">
          <a:blip r:embed="rId4">
            <a:alphaModFix/>
          </a:blip>
          <a:srcRect b="16317" l="537" r="0" t="5232"/>
          <a:stretch/>
        </p:blipFill>
        <p:spPr>
          <a:xfrm>
            <a:off x="191500" y="2667500"/>
            <a:ext cx="5410699" cy="2357100"/>
          </a:xfrm>
          <a:prstGeom prst="rect">
            <a:avLst/>
          </a:prstGeom>
          <a:noFill/>
          <a:ln>
            <a:noFill/>
          </a:ln>
        </p:spPr>
      </p:pic>
      <p:sp>
        <p:nvSpPr>
          <p:cNvPr id="177" name="Google Shape;177;p29"/>
          <p:cNvSpPr/>
          <p:nvPr/>
        </p:nvSpPr>
        <p:spPr>
          <a:xfrm>
            <a:off x="6377050" y="791175"/>
            <a:ext cx="1923900" cy="1135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Waveforms Graph With 1 Swipe </a:t>
            </a:r>
            <a:endParaRPr>
              <a:latin typeface="Open Sans"/>
              <a:ea typeface="Open Sans"/>
              <a:cs typeface="Open Sans"/>
              <a:sym typeface="Open Sans"/>
            </a:endParaRPr>
          </a:p>
        </p:txBody>
      </p:sp>
      <p:sp>
        <p:nvSpPr>
          <p:cNvPr id="178" name="Google Shape;178;p29"/>
          <p:cNvSpPr/>
          <p:nvPr/>
        </p:nvSpPr>
        <p:spPr>
          <a:xfrm>
            <a:off x="6377050" y="3278300"/>
            <a:ext cx="1923900" cy="1135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Waveforms Graph With 2 Swipes</a:t>
            </a:r>
            <a:endParaRPr>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Reversing the Hunter Cat </a:t>
            </a:r>
            <a:endParaRPr/>
          </a:p>
        </p:txBody>
      </p:sp>
      <p:sp>
        <p:nvSpPr>
          <p:cNvPr id="184" name="Google Shape;184;p30"/>
          <p:cNvSpPr txBox="1"/>
          <p:nvPr>
            <p:ph idx="1" type="body"/>
          </p:nvPr>
        </p:nvSpPr>
        <p:spPr>
          <a:xfrm>
            <a:off x="388600" y="1147225"/>
            <a:ext cx="5841600" cy="3354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Why we chose to reverse engineer the</a:t>
            </a:r>
            <a:endParaRPr/>
          </a:p>
          <a:p>
            <a:pPr indent="0" lvl="0" marL="457200" rtl="0" algn="l">
              <a:lnSpc>
                <a:spcPct val="100000"/>
              </a:lnSpc>
              <a:spcBef>
                <a:spcPts val="1200"/>
              </a:spcBef>
              <a:spcAft>
                <a:spcPts val="0"/>
              </a:spcAft>
              <a:buNone/>
            </a:pPr>
            <a:r>
              <a:rPr lang="en"/>
              <a:t> Hunter Cat:</a:t>
            </a:r>
            <a:endParaRPr/>
          </a:p>
          <a:p>
            <a:pPr indent="-317500" lvl="1" marL="914400" rtl="0" algn="l">
              <a:spcBef>
                <a:spcPts val="1200"/>
              </a:spcBef>
              <a:spcAft>
                <a:spcPts val="0"/>
              </a:spcAft>
              <a:buSzPts val="1400"/>
              <a:buChar char="○"/>
            </a:pPr>
            <a:r>
              <a:rPr lang="en"/>
              <a:t>Alignment with project goals </a:t>
            </a:r>
            <a:endParaRPr/>
          </a:p>
          <a:p>
            <a:pPr indent="-317500" lvl="1" marL="914400" rtl="0" algn="l">
              <a:spcBef>
                <a:spcPts val="0"/>
              </a:spcBef>
              <a:spcAft>
                <a:spcPts val="0"/>
              </a:spcAft>
              <a:buSzPts val="1400"/>
              <a:buChar char="○"/>
            </a:pPr>
            <a:r>
              <a:rPr lang="en"/>
              <a:t>Cost efficient </a:t>
            </a:r>
            <a:endParaRPr/>
          </a:p>
          <a:p>
            <a:pPr indent="-317500" lvl="1" marL="914400" rtl="0" algn="l">
              <a:spcBef>
                <a:spcPts val="0"/>
              </a:spcBef>
              <a:spcAft>
                <a:spcPts val="0"/>
              </a:spcAft>
              <a:buSzPts val="1400"/>
              <a:buChar char="○"/>
            </a:pPr>
            <a:r>
              <a:rPr lang="en"/>
              <a:t>Improvement and Customization</a:t>
            </a:r>
            <a:endParaRPr/>
          </a:p>
          <a:p>
            <a:pPr indent="0" lvl="0" marL="0" rtl="0" algn="l">
              <a:spcBef>
                <a:spcPts val="1200"/>
              </a:spcBef>
              <a:spcAft>
                <a:spcPts val="1200"/>
              </a:spcAft>
              <a:buNone/>
            </a:pPr>
            <a:r>
              <a:t/>
            </a:r>
            <a:endParaRPr/>
          </a:p>
        </p:txBody>
      </p:sp>
      <p:pic>
        <p:nvPicPr>
          <p:cNvPr id="185" name="Google Shape;185;p30"/>
          <p:cNvPicPr preferRelativeResize="0"/>
          <p:nvPr/>
        </p:nvPicPr>
        <p:blipFill>
          <a:blip r:embed="rId3">
            <a:alphaModFix/>
          </a:blip>
          <a:stretch>
            <a:fillRect/>
          </a:stretch>
        </p:blipFill>
        <p:spPr>
          <a:xfrm>
            <a:off x="5149226" y="215375"/>
            <a:ext cx="3938250" cy="2356375"/>
          </a:xfrm>
          <a:prstGeom prst="rect">
            <a:avLst/>
          </a:prstGeom>
          <a:noFill/>
          <a:ln>
            <a:noFill/>
          </a:ln>
        </p:spPr>
      </p:pic>
      <p:pic>
        <p:nvPicPr>
          <p:cNvPr id="186" name="Google Shape;186;p30"/>
          <p:cNvPicPr preferRelativeResize="0"/>
          <p:nvPr/>
        </p:nvPicPr>
        <p:blipFill>
          <a:blip r:embed="rId4">
            <a:alphaModFix/>
          </a:blip>
          <a:stretch>
            <a:fillRect/>
          </a:stretch>
        </p:blipFill>
        <p:spPr>
          <a:xfrm>
            <a:off x="1370225" y="3203500"/>
            <a:ext cx="2487550" cy="1243775"/>
          </a:xfrm>
          <a:prstGeom prst="rect">
            <a:avLst/>
          </a:prstGeom>
          <a:noFill/>
          <a:ln>
            <a:noFill/>
          </a:ln>
        </p:spPr>
      </p:pic>
      <p:pic>
        <p:nvPicPr>
          <p:cNvPr id="187" name="Google Shape;187;p30"/>
          <p:cNvPicPr preferRelativeResize="0"/>
          <p:nvPr/>
        </p:nvPicPr>
        <p:blipFill>
          <a:blip r:embed="rId5">
            <a:alphaModFix/>
          </a:blip>
          <a:stretch>
            <a:fillRect/>
          </a:stretch>
        </p:blipFill>
        <p:spPr>
          <a:xfrm>
            <a:off x="5786225" y="2732176"/>
            <a:ext cx="2591982" cy="194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PCB - Our Process </a:t>
            </a:r>
            <a:endParaRPr/>
          </a:p>
        </p:txBody>
      </p:sp>
      <p:sp>
        <p:nvSpPr>
          <p:cNvPr id="193" name="Google Shape;193;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Took measurements of metal pieces to know the exact dimensions needed for the PCB </a:t>
            </a:r>
            <a:endParaRPr/>
          </a:p>
          <a:p>
            <a:pPr indent="-342900" lvl="0" marL="457200" rtl="0" algn="l">
              <a:spcBef>
                <a:spcPts val="0"/>
              </a:spcBef>
              <a:spcAft>
                <a:spcPts val="0"/>
              </a:spcAft>
              <a:buSzPts val="1800"/>
              <a:buChar char="●"/>
            </a:pPr>
            <a:r>
              <a:rPr lang="en"/>
              <a:t>Measured thickness of the Huntercat  to determine the right thickness for our PCB </a:t>
            </a:r>
            <a:endParaRPr/>
          </a:p>
          <a:p>
            <a:pPr indent="-342900" lvl="0" marL="457200" rtl="0" algn="l">
              <a:spcBef>
                <a:spcPts val="0"/>
              </a:spcBef>
              <a:spcAft>
                <a:spcPts val="0"/>
              </a:spcAft>
              <a:buSzPts val="1800"/>
              <a:buChar char="●"/>
            </a:pPr>
            <a:r>
              <a:rPr lang="en"/>
              <a:t>Figured out the exact components needed for the board</a:t>
            </a:r>
            <a:endParaRPr/>
          </a:p>
          <a:p>
            <a:pPr indent="0" lvl="0" marL="0" rtl="0" algn="l">
              <a:spcBef>
                <a:spcPts val="1200"/>
              </a:spcBef>
              <a:spcAft>
                <a:spcPts val="1200"/>
              </a:spcAft>
              <a:buNone/>
            </a:pPr>
            <a:r>
              <a:t/>
            </a:r>
            <a:endParaRPr/>
          </a:p>
        </p:txBody>
      </p:sp>
      <p:pic>
        <p:nvPicPr>
          <p:cNvPr id="194" name="Google Shape;194;p31"/>
          <p:cNvPicPr preferRelativeResize="0"/>
          <p:nvPr/>
        </p:nvPicPr>
        <p:blipFill>
          <a:blip r:embed="rId3">
            <a:alphaModFix/>
          </a:blip>
          <a:stretch>
            <a:fillRect/>
          </a:stretch>
        </p:blipFill>
        <p:spPr>
          <a:xfrm>
            <a:off x="4287425" y="108150"/>
            <a:ext cx="2268365" cy="1240151"/>
          </a:xfrm>
          <a:prstGeom prst="rect">
            <a:avLst/>
          </a:prstGeom>
          <a:noFill/>
          <a:ln cap="flat" cmpd="sng" w="19050">
            <a:solidFill>
              <a:schemeClr val="dk1"/>
            </a:solidFill>
            <a:prstDash val="solid"/>
            <a:round/>
            <a:headEnd len="sm" w="sm" type="none"/>
            <a:tailEnd len="sm" w="sm" type="none"/>
          </a:ln>
        </p:spPr>
      </p:pic>
      <p:pic>
        <p:nvPicPr>
          <p:cNvPr id="195" name="Google Shape;195;p31"/>
          <p:cNvPicPr preferRelativeResize="0"/>
          <p:nvPr/>
        </p:nvPicPr>
        <p:blipFill>
          <a:blip r:embed="rId4">
            <a:alphaModFix/>
          </a:blip>
          <a:stretch>
            <a:fillRect/>
          </a:stretch>
        </p:blipFill>
        <p:spPr>
          <a:xfrm>
            <a:off x="6879725" y="194475"/>
            <a:ext cx="1952573" cy="1067499"/>
          </a:xfrm>
          <a:prstGeom prst="rect">
            <a:avLst/>
          </a:prstGeom>
          <a:noFill/>
          <a:ln cap="flat" cmpd="sng" w="19050">
            <a:solidFill>
              <a:schemeClr val="dk1"/>
            </a:solidFill>
            <a:prstDash val="solid"/>
            <a:round/>
            <a:headEnd len="sm" w="sm" type="none"/>
            <a:tailEnd len="sm" w="sm" type="none"/>
          </a:ln>
        </p:spPr>
      </p:pic>
      <p:pic>
        <p:nvPicPr>
          <p:cNvPr id="196" name="Google Shape;196;p31"/>
          <p:cNvPicPr preferRelativeResize="0"/>
          <p:nvPr/>
        </p:nvPicPr>
        <p:blipFill rotWithShape="1">
          <a:blip r:embed="rId5">
            <a:alphaModFix/>
          </a:blip>
          <a:srcRect b="3707" l="3446" r="-808" t="0"/>
          <a:stretch/>
        </p:blipFill>
        <p:spPr>
          <a:xfrm>
            <a:off x="0" y="3207950"/>
            <a:ext cx="2693477" cy="1456350"/>
          </a:xfrm>
          <a:prstGeom prst="rect">
            <a:avLst/>
          </a:prstGeom>
          <a:noFill/>
          <a:ln cap="flat" cmpd="sng" w="19050">
            <a:solidFill>
              <a:schemeClr val="dk1"/>
            </a:solidFill>
            <a:prstDash val="solid"/>
            <a:round/>
            <a:headEnd len="sm" w="sm" type="none"/>
            <a:tailEnd len="sm" w="sm" type="none"/>
          </a:ln>
        </p:spPr>
      </p:pic>
      <p:pic>
        <p:nvPicPr>
          <p:cNvPr id="197" name="Google Shape;197;p31"/>
          <p:cNvPicPr preferRelativeResize="0"/>
          <p:nvPr/>
        </p:nvPicPr>
        <p:blipFill>
          <a:blip r:embed="rId6">
            <a:alphaModFix/>
          </a:blip>
          <a:stretch>
            <a:fillRect/>
          </a:stretch>
        </p:blipFill>
        <p:spPr>
          <a:xfrm>
            <a:off x="3001750" y="3154637"/>
            <a:ext cx="2858851" cy="1562976"/>
          </a:xfrm>
          <a:prstGeom prst="rect">
            <a:avLst/>
          </a:prstGeom>
          <a:noFill/>
          <a:ln cap="flat" cmpd="sng" w="19050">
            <a:solidFill>
              <a:schemeClr val="dk1"/>
            </a:solidFill>
            <a:prstDash val="solid"/>
            <a:round/>
            <a:headEnd len="sm" w="sm" type="none"/>
            <a:tailEnd len="sm" w="sm" type="none"/>
          </a:ln>
        </p:spPr>
      </p:pic>
      <p:pic>
        <p:nvPicPr>
          <p:cNvPr id="198" name="Google Shape;198;p31"/>
          <p:cNvPicPr preferRelativeResize="0"/>
          <p:nvPr/>
        </p:nvPicPr>
        <p:blipFill>
          <a:blip r:embed="rId7">
            <a:alphaModFix/>
          </a:blip>
          <a:stretch>
            <a:fillRect/>
          </a:stretch>
        </p:blipFill>
        <p:spPr>
          <a:xfrm>
            <a:off x="6088750" y="3122700"/>
            <a:ext cx="2975650" cy="162682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Credit Card Skimmers?</a:t>
            </a:r>
            <a:endParaRPr/>
          </a:p>
        </p:txBody>
      </p:sp>
      <p:sp>
        <p:nvSpPr>
          <p:cNvPr id="70" name="Google Shape;70;p14"/>
          <p:cNvSpPr txBox="1"/>
          <p:nvPr>
            <p:ph idx="1" type="body"/>
          </p:nvPr>
        </p:nvSpPr>
        <p:spPr>
          <a:xfrm>
            <a:off x="311700" y="1147225"/>
            <a:ext cx="5359800" cy="38916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Skimmers are a device installed on card readers that collects card numbers</a:t>
            </a:r>
            <a:endParaRPr/>
          </a:p>
          <a:p>
            <a:pPr indent="-342900" lvl="0" marL="457200" rtl="0" algn="l">
              <a:lnSpc>
                <a:spcPct val="200000"/>
              </a:lnSpc>
              <a:spcBef>
                <a:spcPts val="0"/>
              </a:spcBef>
              <a:spcAft>
                <a:spcPts val="0"/>
              </a:spcAft>
              <a:buSzPts val="1800"/>
              <a:buChar char="●"/>
            </a:pPr>
            <a:r>
              <a:rPr lang="en"/>
              <a:t>Hard to detect because they are usually perfectly fitted for the top of card readers</a:t>
            </a:r>
            <a:endParaRPr/>
          </a:p>
          <a:p>
            <a:pPr indent="-342900" lvl="0" marL="457200" rtl="0" algn="l">
              <a:lnSpc>
                <a:spcPct val="200000"/>
              </a:lnSpc>
              <a:spcBef>
                <a:spcPts val="0"/>
              </a:spcBef>
              <a:spcAft>
                <a:spcPts val="0"/>
              </a:spcAft>
              <a:buSzPts val="1800"/>
              <a:buChar char="●"/>
            </a:pPr>
            <a:r>
              <a:rPr lang="en"/>
              <a:t>Used by scammers to recover and use this information for fraudulent purchases</a:t>
            </a:r>
            <a:endParaRPr/>
          </a:p>
        </p:txBody>
      </p:sp>
      <p:pic>
        <p:nvPicPr>
          <p:cNvPr id="71" name="Google Shape;71;p14"/>
          <p:cNvPicPr preferRelativeResize="0"/>
          <p:nvPr/>
        </p:nvPicPr>
        <p:blipFill rotWithShape="1">
          <a:blip r:embed="rId3">
            <a:alphaModFix/>
          </a:blip>
          <a:srcRect b="0" l="21487" r="21487" t="0"/>
          <a:stretch/>
        </p:blipFill>
        <p:spPr>
          <a:xfrm>
            <a:off x="6153675" y="262625"/>
            <a:ext cx="2348380" cy="2401826"/>
          </a:xfrm>
          <a:prstGeom prst="rect">
            <a:avLst/>
          </a:prstGeom>
          <a:noFill/>
          <a:ln>
            <a:noFill/>
          </a:ln>
        </p:spPr>
      </p:pic>
      <p:pic>
        <p:nvPicPr>
          <p:cNvPr id="72" name="Google Shape;72;p14"/>
          <p:cNvPicPr preferRelativeResize="0"/>
          <p:nvPr/>
        </p:nvPicPr>
        <p:blipFill>
          <a:blip r:embed="rId4">
            <a:alphaModFix/>
          </a:blip>
          <a:stretch>
            <a:fillRect/>
          </a:stretch>
        </p:blipFill>
        <p:spPr>
          <a:xfrm>
            <a:off x="5763101" y="2834250"/>
            <a:ext cx="3129499" cy="1913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PCB - Components </a:t>
            </a:r>
            <a:endParaRPr/>
          </a:p>
        </p:txBody>
      </p:sp>
      <p:sp>
        <p:nvSpPr>
          <p:cNvPr id="204" name="Google Shape;204;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Capacitor </a:t>
            </a:r>
            <a:endParaRPr/>
          </a:p>
          <a:p>
            <a:pPr indent="-342900" lvl="0" marL="457200" rtl="0" algn="l">
              <a:spcBef>
                <a:spcPts val="0"/>
              </a:spcBef>
              <a:spcAft>
                <a:spcPts val="0"/>
              </a:spcAft>
              <a:buSzPts val="1800"/>
              <a:buChar char="●"/>
            </a:pPr>
            <a:r>
              <a:rPr lang="en"/>
              <a:t>(3) LEDs</a:t>
            </a:r>
            <a:endParaRPr/>
          </a:p>
          <a:p>
            <a:pPr indent="-342900" lvl="0" marL="457200" rtl="0" algn="l">
              <a:spcBef>
                <a:spcPts val="0"/>
              </a:spcBef>
              <a:spcAft>
                <a:spcPts val="0"/>
              </a:spcAft>
              <a:buSzPts val="1800"/>
              <a:buChar char="●"/>
            </a:pPr>
            <a:r>
              <a:rPr lang="en"/>
              <a:t>Programming Cable (TC2030)</a:t>
            </a:r>
            <a:endParaRPr/>
          </a:p>
          <a:p>
            <a:pPr indent="-342900" lvl="0" marL="457200" rtl="0" algn="l">
              <a:spcBef>
                <a:spcPts val="0"/>
              </a:spcBef>
              <a:spcAft>
                <a:spcPts val="0"/>
              </a:spcAft>
              <a:buSzPts val="1800"/>
              <a:buChar char="●"/>
            </a:pPr>
            <a:r>
              <a:rPr lang="en"/>
              <a:t>(3) 3.3k Resistors</a:t>
            </a:r>
            <a:endParaRPr/>
          </a:p>
          <a:p>
            <a:pPr indent="-342900" lvl="0" marL="457200" rtl="0" algn="l">
              <a:spcBef>
                <a:spcPts val="0"/>
              </a:spcBef>
              <a:spcAft>
                <a:spcPts val="0"/>
              </a:spcAft>
              <a:buSzPts val="1800"/>
              <a:buChar char="●"/>
            </a:pPr>
            <a:r>
              <a:rPr lang="en"/>
              <a:t>Push button </a:t>
            </a:r>
            <a:endParaRPr/>
          </a:p>
          <a:p>
            <a:pPr indent="-342900" lvl="0" marL="457200" rtl="0" algn="l">
              <a:spcBef>
                <a:spcPts val="0"/>
              </a:spcBef>
              <a:spcAft>
                <a:spcPts val="0"/>
              </a:spcAft>
              <a:buSzPts val="1800"/>
              <a:buChar char="●"/>
            </a:pPr>
            <a:r>
              <a:rPr lang="en"/>
              <a:t>Battery holder (CR2032)</a:t>
            </a:r>
            <a:endParaRPr/>
          </a:p>
          <a:p>
            <a:pPr indent="-342900" lvl="0" marL="457200" rtl="0" algn="l">
              <a:spcBef>
                <a:spcPts val="0"/>
              </a:spcBef>
              <a:spcAft>
                <a:spcPts val="0"/>
              </a:spcAft>
              <a:buSzPts val="1800"/>
              <a:buChar char="●"/>
            </a:pPr>
            <a:r>
              <a:rPr lang="en"/>
              <a:t>(4) metal pieces</a:t>
            </a:r>
            <a:endParaRPr/>
          </a:p>
          <a:p>
            <a:pPr indent="-342900" lvl="0" marL="457200" rtl="0" algn="l">
              <a:spcBef>
                <a:spcPts val="0"/>
              </a:spcBef>
              <a:spcAft>
                <a:spcPts val="0"/>
              </a:spcAft>
              <a:buSzPts val="1800"/>
              <a:buChar char="●"/>
            </a:pPr>
            <a:r>
              <a:rPr lang="en"/>
              <a:t>SAM D11C 14-pin</a:t>
            </a:r>
            <a:endParaRPr/>
          </a:p>
        </p:txBody>
      </p:sp>
      <p:pic>
        <p:nvPicPr>
          <p:cNvPr id="205" name="Google Shape;205;p32"/>
          <p:cNvPicPr preferRelativeResize="0"/>
          <p:nvPr/>
        </p:nvPicPr>
        <p:blipFill>
          <a:blip r:embed="rId3">
            <a:alphaModFix/>
          </a:blip>
          <a:stretch>
            <a:fillRect/>
          </a:stretch>
        </p:blipFill>
        <p:spPr>
          <a:xfrm>
            <a:off x="6593775" y="215700"/>
            <a:ext cx="2446026" cy="2446026"/>
          </a:xfrm>
          <a:prstGeom prst="rect">
            <a:avLst/>
          </a:prstGeom>
          <a:noFill/>
          <a:ln>
            <a:noFill/>
          </a:ln>
        </p:spPr>
      </p:pic>
      <p:pic>
        <p:nvPicPr>
          <p:cNvPr id="206" name="Google Shape;206;p32"/>
          <p:cNvPicPr preferRelativeResize="0"/>
          <p:nvPr/>
        </p:nvPicPr>
        <p:blipFill>
          <a:blip r:embed="rId4">
            <a:alphaModFix/>
          </a:blip>
          <a:stretch>
            <a:fillRect/>
          </a:stretch>
        </p:blipFill>
        <p:spPr>
          <a:xfrm>
            <a:off x="7090175" y="2963425"/>
            <a:ext cx="1453224" cy="1453224"/>
          </a:xfrm>
          <a:prstGeom prst="rect">
            <a:avLst/>
          </a:prstGeom>
          <a:noFill/>
          <a:ln>
            <a:noFill/>
          </a:ln>
        </p:spPr>
      </p:pic>
      <p:pic>
        <p:nvPicPr>
          <p:cNvPr id="207" name="Google Shape;207;p32"/>
          <p:cNvPicPr preferRelativeResize="0"/>
          <p:nvPr/>
        </p:nvPicPr>
        <p:blipFill>
          <a:blip r:embed="rId5">
            <a:alphaModFix/>
          </a:blip>
          <a:stretch>
            <a:fillRect/>
          </a:stretch>
        </p:blipFill>
        <p:spPr>
          <a:xfrm>
            <a:off x="4476925" y="2718763"/>
            <a:ext cx="1942549" cy="1942549"/>
          </a:xfrm>
          <a:prstGeom prst="rect">
            <a:avLst/>
          </a:prstGeom>
          <a:noFill/>
          <a:ln>
            <a:noFill/>
          </a:ln>
        </p:spPr>
      </p:pic>
      <p:pic>
        <p:nvPicPr>
          <p:cNvPr id="208" name="Google Shape;208;p32"/>
          <p:cNvPicPr preferRelativeResize="0"/>
          <p:nvPr/>
        </p:nvPicPr>
        <p:blipFill>
          <a:blip r:embed="rId6">
            <a:alphaModFix/>
          </a:blip>
          <a:stretch>
            <a:fillRect/>
          </a:stretch>
        </p:blipFill>
        <p:spPr>
          <a:xfrm>
            <a:off x="4420151" y="535575"/>
            <a:ext cx="2056100" cy="203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PCB Schematic </a:t>
            </a:r>
            <a:endParaRPr/>
          </a:p>
        </p:txBody>
      </p:sp>
      <p:pic>
        <p:nvPicPr>
          <p:cNvPr id="214" name="Google Shape;214;p33"/>
          <p:cNvPicPr preferRelativeResize="0"/>
          <p:nvPr/>
        </p:nvPicPr>
        <p:blipFill>
          <a:blip r:embed="rId3">
            <a:alphaModFix/>
          </a:blip>
          <a:stretch>
            <a:fillRect/>
          </a:stretch>
        </p:blipFill>
        <p:spPr>
          <a:xfrm>
            <a:off x="1058675" y="1147225"/>
            <a:ext cx="7026648" cy="37019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575038" y="2475650"/>
            <a:ext cx="3802949" cy="2084676"/>
          </a:xfrm>
          <a:prstGeom prst="rect">
            <a:avLst/>
          </a:prstGeom>
          <a:noFill/>
          <a:ln>
            <a:noFill/>
          </a:ln>
        </p:spPr>
      </p:pic>
      <p:pic>
        <p:nvPicPr>
          <p:cNvPr id="220" name="Google Shape;220;p34"/>
          <p:cNvPicPr preferRelativeResize="0"/>
          <p:nvPr/>
        </p:nvPicPr>
        <p:blipFill rotWithShape="1">
          <a:blip r:embed="rId4">
            <a:alphaModFix/>
          </a:blip>
          <a:srcRect b="7070" l="8844" r="8959" t="7224"/>
          <a:stretch/>
        </p:blipFill>
        <p:spPr>
          <a:xfrm>
            <a:off x="575057" y="364050"/>
            <a:ext cx="3408586" cy="1687025"/>
          </a:xfrm>
          <a:prstGeom prst="rect">
            <a:avLst/>
          </a:prstGeom>
          <a:noFill/>
          <a:ln>
            <a:noFill/>
          </a:ln>
        </p:spPr>
      </p:pic>
      <p:pic>
        <p:nvPicPr>
          <p:cNvPr id="221" name="Google Shape;221;p34"/>
          <p:cNvPicPr preferRelativeResize="0"/>
          <p:nvPr/>
        </p:nvPicPr>
        <p:blipFill rotWithShape="1">
          <a:blip r:embed="rId5">
            <a:alphaModFix/>
          </a:blip>
          <a:srcRect b="7000" l="9528" r="8818" t="7000"/>
          <a:stretch/>
        </p:blipFill>
        <p:spPr>
          <a:xfrm rot="10800000">
            <a:off x="4636412" y="2475650"/>
            <a:ext cx="4269075" cy="2084676"/>
          </a:xfrm>
          <a:prstGeom prst="rect">
            <a:avLst/>
          </a:prstGeom>
          <a:noFill/>
          <a:ln>
            <a:noFill/>
          </a:ln>
        </p:spPr>
      </p:pic>
      <p:pic>
        <p:nvPicPr>
          <p:cNvPr id="222" name="Google Shape;222;p34"/>
          <p:cNvPicPr preferRelativeResize="0"/>
          <p:nvPr/>
        </p:nvPicPr>
        <p:blipFill>
          <a:blip r:embed="rId6">
            <a:alphaModFix/>
          </a:blip>
          <a:stretch>
            <a:fillRect/>
          </a:stretch>
        </p:blipFill>
        <p:spPr>
          <a:xfrm>
            <a:off x="4976162" y="344725"/>
            <a:ext cx="3589595" cy="172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Constraints &amp; Takeaways from the Process</a:t>
            </a:r>
            <a:endParaRPr/>
          </a:p>
        </p:txBody>
      </p:sp>
      <p:sp>
        <p:nvSpPr>
          <p:cNvPr id="228" name="Google Shape;228;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7027" lvl="0" marL="457200" rtl="0" algn="l">
              <a:lnSpc>
                <a:spcPct val="130000"/>
              </a:lnSpc>
              <a:spcBef>
                <a:spcPts val="0"/>
              </a:spcBef>
              <a:spcAft>
                <a:spcPts val="0"/>
              </a:spcAft>
              <a:buSzPts val="1865"/>
              <a:buChar char="●"/>
            </a:pPr>
            <a:r>
              <a:rPr lang="en" sz="1865"/>
              <a:t>Unable to buy a skimmer!</a:t>
            </a:r>
            <a:endParaRPr sz="1865"/>
          </a:p>
          <a:p>
            <a:pPr indent="-323532" lvl="1" marL="914400" rtl="0" algn="l">
              <a:lnSpc>
                <a:spcPct val="130000"/>
              </a:lnSpc>
              <a:spcBef>
                <a:spcPts val="0"/>
              </a:spcBef>
              <a:spcAft>
                <a:spcPts val="0"/>
              </a:spcAft>
              <a:buSzPts val="1495"/>
              <a:buChar char="○"/>
            </a:pPr>
            <a:r>
              <a:rPr lang="en" sz="1495"/>
              <a:t>Had to extrapolate and assume some data</a:t>
            </a:r>
            <a:endParaRPr sz="1495"/>
          </a:p>
          <a:p>
            <a:pPr indent="-347027" lvl="0" marL="457200" rtl="0" algn="l">
              <a:lnSpc>
                <a:spcPct val="130000"/>
              </a:lnSpc>
              <a:spcBef>
                <a:spcPts val="0"/>
              </a:spcBef>
              <a:spcAft>
                <a:spcPts val="0"/>
              </a:spcAft>
              <a:buSzPts val="1865"/>
              <a:buChar char="●"/>
            </a:pPr>
            <a:r>
              <a:rPr lang="en" sz="1865"/>
              <a:t>Nowadays, many new types of payment that are better than magstripe</a:t>
            </a:r>
            <a:endParaRPr sz="1865"/>
          </a:p>
          <a:p>
            <a:pPr indent="-323532" lvl="1" marL="914400" rtl="0" algn="l">
              <a:lnSpc>
                <a:spcPct val="130000"/>
              </a:lnSpc>
              <a:spcBef>
                <a:spcPts val="0"/>
              </a:spcBef>
              <a:spcAft>
                <a:spcPts val="0"/>
              </a:spcAft>
              <a:buSzPts val="1495"/>
              <a:buChar char="○"/>
            </a:pPr>
            <a:r>
              <a:rPr lang="en" sz="1495"/>
              <a:t>Mobile wallet</a:t>
            </a:r>
            <a:endParaRPr sz="1495"/>
          </a:p>
          <a:p>
            <a:pPr indent="-323532" lvl="1" marL="914400" rtl="0" algn="l">
              <a:lnSpc>
                <a:spcPct val="130000"/>
              </a:lnSpc>
              <a:spcBef>
                <a:spcPts val="0"/>
              </a:spcBef>
              <a:spcAft>
                <a:spcPts val="0"/>
              </a:spcAft>
              <a:buSzPts val="1495"/>
              <a:buChar char="○"/>
            </a:pPr>
            <a:r>
              <a:rPr lang="en" sz="1495"/>
              <a:t>RFID, AKA tap and go</a:t>
            </a:r>
            <a:endParaRPr sz="1495"/>
          </a:p>
          <a:p>
            <a:pPr indent="0" lvl="0" marL="0" rtl="0" algn="l">
              <a:lnSpc>
                <a:spcPct val="130000"/>
              </a:lnSpc>
              <a:spcBef>
                <a:spcPts val="1200"/>
              </a:spcBef>
              <a:spcAft>
                <a:spcPts val="0"/>
              </a:spcAft>
              <a:buSzPts val="1018"/>
              <a:buNone/>
            </a:pPr>
            <a:r>
              <a:rPr lang="en" sz="2050"/>
              <a:t>Lessons Learned</a:t>
            </a:r>
            <a:endParaRPr sz="2050"/>
          </a:p>
          <a:p>
            <a:pPr indent="-347027" lvl="0" marL="457200" rtl="0" algn="l">
              <a:lnSpc>
                <a:spcPct val="130000"/>
              </a:lnSpc>
              <a:spcBef>
                <a:spcPts val="1200"/>
              </a:spcBef>
              <a:spcAft>
                <a:spcPts val="0"/>
              </a:spcAft>
              <a:buSzPts val="1865"/>
              <a:buChar char="●"/>
            </a:pPr>
            <a:r>
              <a:rPr lang="en" sz="1865"/>
              <a:t>Time management</a:t>
            </a:r>
            <a:endParaRPr sz="1865"/>
          </a:p>
          <a:p>
            <a:pPr indent="-347027" lvl="0" marL="457200" rtl="0" algn="l">
              <a:lnSpc>
                <a:spcPct val="130000"/>
              </a:lnSpc>
              <a:spcBef>
                <a:spcPts val="0"/>
              </a:spcBef>
              <a:spcAft>
                <a:spcPts val="0"/>
              </a:spcAft>
              <a:buSzPts val="1865"/>
              <a:buChar char="●"/>
            </a:pPr>
            <a:r>
              <a:rPr lang="en" sz="1865"/>
              <a:t>Conflict resolution</a:t>
            </a:r>
            <a:endParaRPr sz="1865"/>
          </a:p>
          <a:p>
            <a:pPr indent="-347027" lvl="0" marL="457200" rtl="0" algn="l">
              <a:lnSpc>
                <a:spcPct val="130000"/>
              </a:lnSpc>
              <a:spcBef>
                <a:spcPts val="0"/>
              </a:spcBef>
              <a:spcAft>
                <a:spcPts val="0"/>
              </a:spcAft>
              <a:buSzPts val="1865"/>
              <a:buChar char="●"/>
            </a:pPr>
            <a:r>
              <a:rPr lang="en" sz="1865"/>
              <a:t>Distributed work schedule</a:t>
            </a:r>
            <a:endParaRPr sz="1865"/>
          </a:p>
        </p:txBody>
      </p:sp>
      <p:pic>
        <p:nvPicPr>
          <p:cNvPr id="229" name="Google Shape;229;p35"/>
          <p:cNvPicPr preferRelativeResize="0"/>
          <p:nvPr/>
        </p:nvPicPr>
        <p:blipFill>
          <a:blip r:embed="rId3">
            <a:alphaModFix/>
          </a:blip>
          <a:stretch>
            <a:fillRect/>
          </a:stretch>
        </p:blipFill>
        <p:spPr>
          <a:xfrm>
            <a:off x="4572000" y="2432991"/>
            <a:ext cx="4114551" cy="23144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Suggestions for Future Pick Up of Project</a:t>
            </a:r>
            <a:endParaRPr/>
          </a:p>
        </p:txBody>
      </p:sp>
      <p:sp>
        <p:nvSpPr>
          <p:cNvPr id="235" name="Google Shape;235;p36"/>
          <p:cNvSpPr txBox="1"/>
          <p:nvPr>
            <p:ph idx="1" type="body"/>
          </p:nvPr>
        </p:nvSpPr>
        <p:spPr>
          <a:xfrm>
            <a:off x="311700" y="1225225"/>
            <a:ext cx="4716600" cy="3354000"/>
          </a:xfrm>
          <a:prstGeom prst="rect">
            <a:avLst/>
          </a:prstGeom>
        </p:spPr>
        <p:txBody>
          <a:bodyPr anchorCtr="0" anchor="t" bIns="91425" lIns="91425" spcFirstLastPara="1" rIns="91425" wrap="square" tIns="91425">
            <a:normAutofit fontScale="25000" lnSpcReduction="20000"/>
          </a:bodyPr>
          <a:lstStyle/>
          <a:p>
            <a:pPr indent="-327748" lvl="0" marL="457200" rtl="0" algn="l">
              <a:lnSpc>
                <a:spcPct val="200000"/>
              </a:lnSpc>
              <a:spcBef>
                <a:spcPts val="0"/>
              </a:spcBef>
              <a:spcAft>
                <a:spcPts val="0"/>
              </a:spcAft>
              <a:buSzPct val="100000"/>
              <a:buChar char="●"/>
            </a:pPr>
            <a:r>
              <a:rPr lang="en" sz="6245"/>
              <a:t>There’s</a:t>
            </a:r>
            <a:r>
              <a:rPr lang="en" sz="6245"/>
              <a:t> potential for this project to be picked back up and continued</a:t>
            </a:r>
            <a:endParaRPr sz="6245"/>
          </a:p>
          <a:p>
            <a:pPr indent="-327748" lvl="0" marL="457200" rtl="0" algn="l">
              <a:lnSpc>
                <a:spcPct val="200000"/>
              </a:lnSpc>
              <a:spcBef>
                <a:spcPts val="0"/>
              </a:spcBef>
              <a:spcAft>
                <a:spcPts val="0"/>
              </a:spcAft>
              <a:buSzPct val="100000"/>
              <a:buChar char="●"/>
            </a:pPr>
            <a:r>
              <a:rPr lang="en" sz="6245"/>
              <a:t>Groups could use the PCB that we designed to compare its results to </a:t>
            </a:r>
            <a:r>
              <a:rPr lang="en" sz="6245"/>
              <a:t>existing</a:t>
            </a:r>
            <a:r>
              <a:rPr lang="en" sz="6245"/>
              <a:t> products (e.g., Hunter Cat)</a:t>
            </a:r>
            <a:endParaRPr sz="6245"/>
          </a:p>
          <a:p>
            <a:pPr indent="-327748" lvl="0" marL="457200" rtl="0" algn="l">
              <a:lnSpc>
                <a:spcPct val="200000"/>
              </a:lnSpc>
              <a:spcBef>
                <a:spcPts val="0"/>
              </a:spcBef>
              <a:spcAft>
                <a:spcPts val="0"/>
              </a:spcAft>
              <a:buSzPct val="100000"/>
              <a:buChar char="●"/>
            </a:pPr>
            <a:r>
              <a:rPr lang="en" sz="6245"/>
              <a:t>Expand research outside of magstripes</a:t>
            </a:r>
            <a:endParaRPr sz="6245"/>
          </a:p>
          <a:p>
            <a:pPr indent="-327748" lvl="0" marL="457200" rtl="0" algn="l">
              <a:lnSpc>
                <a:spcPct val="200000"/>
              </a:lnSpc>
              <a:spcBef>
                <a:spcPts val="0"/>
              </a:spcBef>
              <a:spcAft>
                <a:spcPts val="0"/>
              </a:spcAft>
              <a:buSzPct val="100000"/>
              <a:buChar char="●"/>
            </a:pPr>
            <a:r>
              <a:rPr lang="en" sz="6245"/>
              <a:t>Explore the possibility to find/buy a skimmer LEGALLY</a:t>
            </a:r>
            <a:endParaRPr sz="6245"/>
          </a:p>
          <a:p>
            <a:pPr indent="0" lvl="0" marL="0" rtl="0" algn="l">
              <a:lnSpc>
                <a:spcPct val="150000"/>
              </a:lnSpc>
              <a:spcBef>
                <a:spcPts val="1200"/>
              </a:spcBef>
              <a:spcAft>
                <a:spcPts val="1200"/>
              </a:spcAft>
              <a:buNone/>
            </a:pPr>
            <a:r>
              <a:t/>
            </a:r>
            <a:endParaRPr/>
          </a:p>
        </p:txBody>
      </p:sp>
      <p:pic>
        <p:nvPicPr>
          <p:cNvPr id="236" name="Google Shape;236;p36"/>
          <p:cNvPicPr preferRelativeResize="0"/>
          <p:nvPr/>
        </p:nvPicPr>
        <p:blipFill>
          <a:blip r:embed="rId3">
            <a:alphaModFix/>
          </a:blip>
          <a:stretch>
            <a:fillRect/>
          </a:stretch>
        </p:blipFill>
        <p:spPr>
          <a:xfrm>
            <a:off x="5114696" y="1908575"/>
            <a:ext cx="3532902" cy="198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497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 Credit Cards</a:t>
            </a:r>
            <a:endParaRPr/>
          </a:p>
        </p:txBody>
      </p:sp>
      <p:sp>
        <p:nvSpPr>
          <p:cNvPr id="78" name="Google Shape;78;p15"/>
          <p:cNvSpPr txBox="1"/>
          <p:nvPr>
            <p:ph idx="1" type="body"/>
          </p:nvPr>
        </p:nvSpPr>
        <p:spPr>
          <a:xfrm>
            <a:off x="230775" y="996675"/>
            <a:ext cx="8520600" cy="1221600"/>
          </a:xfrm>
          <a:prstGeom prst="rect">
            <a:avLst/>
          </a:prstGeom>
        </p:spPr>
        <p:txBody>
          <a:bodyPr anchorCtr="0" anchor="t" bIns="91425" lIns="91425" spcFirstLastPara="1" rIns="91425" wrap="square" tIns="91425">
            <a:noAutofit/>
          </a:bodyPr>
          <a:lstStyle/>
          <a:p>
            <a:pPr indent="-321627" lvl="0" marL="457200" rtl="0" algn="l">
              <a:lnSpc>
                <a:spcPct val="200000"/>
              </a:lnSpc>
              <a:spcBef>
                <a:spcPts val="0"/>
              </a:spcBef>
              <a:spcAft>
                <a:spcPts val="0"/>
              </a:spcAft>
              <a:buSzPts val="1465"/>
              <a:buChar char="●"/>
            </a:pPr>
            <a:r>
              <a:rPr lang="en" sz="1465"/>
              <a:t>The information of the credit card is</a:t>
            </a:r>
            <a:r>
              <a:rPr lang="en" sz="1465"/>
              <a:t> </a:t>
            </a:r>
            <a:r>
              <a:rPr lang="en" sz="1465"/>
              <a:t>encoded within the magstripe </a:t>
            </a:r>
            <a:endParaRPr sz="1465"/>
          </a:p>
          <a:p>
            <a:pPr indent="-321627" lvl="0" marL="457200" rtl="0" algn="l">
              <a:lnSpc>
                <a:spcPct val="200000"/>
              </a:lnSpc>
              <a:spcBef>
                <a:spcPts val="0"/>
              </a:spcBef>
              <a:spcAft>
                <a:spcPts val="0"/>
              </a:spcAft>
              <a:buSzPts val="1465"/>
              <a:buChar char="●"/>
            </a:pPr>
            <a:r>
              <a:rPr lang="en" sz="1465"/>
              <a:t>Mini vertical lines are magnetic flux lines caused by ferromagnetic particles</a:t>
            </a:r>
            <a:endParaRPr sz="1465"/>
          </a:p>
          <a:p>
            <a:pPr indent="-321627" lvl="0" marL="457200" rtl="0" algn="l">
              <a:lnSpc>
                <a:spcPct val="200000"/>
              </a:lnSpc>
              <a:spcBef>
                <a:spcPts val="0"/>
              </a:spcBef>
              <a:spcAft>
                <a:spcPts val="0"/>
              </a:spcAft>
              <a:buSzPts val="1465"/>
              <a:buChar char="●"/>
            </a:pPr>
            <a:r>
              <a:rPr lang="en" sz="1465"/>
              <a:t>Flux lines have different polarities, which determines its information </a:t>
            </a:r>
            <a:endParaRPr sz="1465"/>
          </a:p>
        </p:txBody>
      </p:sp>
      <p:pic>
        <p:nvPicPr>
          <p:cNvPr id="79" name="Google Shape;79;p15"/>
          <p:cNvPicPr preferRelativeResize="0"/>
          <p:nvPr/>
        </p:nvPicPr>
        <p:blipFill>
          <a:blip r:embed="rId3">
            <a:alphaModFix/>
          </a:blip>
          <a:stretch>
            <a:fillRect/>
          </a:stretch>
        </p:blipFill>
        <p:spPr>
          <a:xfrm>
            <a:off x="488375" y="2435363"/>
            <a:ext cx="2987750" cy="1742450"/>
          </a:xfrm>
          <a:prstGeom prst="rect">
            <a:avLst/>
          </a:prstGeom>
          <a:noFill/>
          <a:ln>
            <a:noFill/>
          </a:ln>
        </p:spPr>
      </p:pic>
      <p:pic>
        <p:nvPicPr>
          <p:cNvPr id="80" name="Google Shape;80;p15"/>
          <p:cNvPicPr preferRelativeResize="0"/>
          <p:nvPr/>
        </p:nvPicPr>
        <p:blipFill>
          <a:blip r:embed="rId4">
            <a:alphaModFix/>
          </a:blip>
          <a:stretch>
            <a:fillRect/>
          </a:stretch>
        </p:blipFill>
        <p:spPr>
          <a:xfrm>
            <a:off x="820450" y="3260950"/>
            <a:ext cx="3712675" cy="1565400"/>
          </a:xfrm>
          <a:prstGeom prst="rect">
            <a:avLst/>
          </a:prstGeom>
          <a:noFill/>
          <a:ln>
            <a:noFill/>
          </a:ln>
        </p:spPr>
      </p:pic>
      <p:pic>
        <p:nvPicPr>
          <p:cNvPr id="81" name="Google Shape;81;p15"/>
          <p:cNvPicPr preferRelativeResize="0"/>
          <p:nvPr/>
        </p:nvPicPr>
        <p:blipFill rotWithShape="1">
          <a:blip r:embed="rId5">
            <a:alphaModFix/>
          </a:blip>
          <a:srcRect b="0" l="4791" r="3767" t="0"/>
          <a:stretch/>
        </p:blipFill>
        <p:spPr>
          <a:xfrm>
            <a:off x="4775575" y="2727975"/>
            <a:ext cx="4056728" cy="115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 Standards</a:t>
            </a:r>
            <a:endParaRPr/>
          </a:p>
        </p:txBody>
      </p:sp>
      <p:sp>
        <p:nvSpPr>
          <p:cNvPr id="87" name="Google Shape;87;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lang="en"/>
              <a:t>ISO/IEC 7810</a:t>
            </a:r>
            <a:r>
              <a:rPr lang="en"/>
              <a:t>: Defines physical characteristics for ID cards</a:t>
            </a:r>
            <a:endParaRPr/>
          </a:p>
          <a:p>
            <a:pPr indent="-317500" lvl="1" marL="914400" rtl="0" algn="l">
              <a:lnSpc>
                <a:spcPct val="150000"/>
              </a:lnSpc>
              <a:spcBef>
                <a:spcPts val="0"/>
              </a:spcBef>
              <a:spcAft>
                <a:spcPts val="0"/>
              </a:spcAft>
              <a:buSzPts val="1400"/>
              <a:buChar char="○"/>
            </a:pPr>
            <a:r>
              <a:rPr lang="en"/>
              <a:t>Includes dimensions, </a:t>
            </a:r>
            <a:r>
              <a:rPr lang="en"/>
              <a:t>resistance</a:t>
            </a:r>
            <a:r>
              <a:rPr lang="en"/>
              <a:t> to external factors, and toxicity </a:t>
            </a:r>
            <a:endParaRPr/>
          </a:p>
          <a:p>
            <a:pPr indent="-342900" lvl="0" marL="457200" rtl="0" algn="l">
              <a:lnSpc>
                <a:spcPct val="150000"/>
              </a:lnSpc>
              <a:spcBef>
                <a:spcPts val="0"/>
              </a:spcBef>
              <a:spcAft>
                <a:spcPts val="0"/>
              </a:spcAft>
              <a:buSzPts val="1800"/>
              <a:buChar char="●"/>
            </a:pPr>
            <a:r>
              <a:rPr lang="en"/>
              <a:t>ISO/IEC 7811-1 through 7811-9: Standards for the recording technique for ID cards</a:t>
            </a:r>
            <a:endParaRPr/>
          </a:p>
          <a:p>
            <a:pPr indent="-317500" lvl="1" marL="914400" rtl="0" algn="l">
              <a:lnSpc>
                <a:spcPct val="150000"/>
              </a:lnSpc>
              <a:spcBef>
                <a:spcPts val="0"/>
              </a:spcBef>
              <a:spcAft>
                <a:spcPts val="0"/>
              </a:spcAft>
              <a:buSzPts val="1400"/>
              <a:buChar char="○"/>
            </a:pPr>
            <a:r>
              <a:rPr lang="en"/>
              <a:t> location of t</a:t>
            </a:r>
            <a:r>
              <a:rPr lang="en"/>
              <a:t>h</a:t>
            </a:r>
            <a:r>
              <a:rPr lang="en"/>
              <a:t>e read-only/read-write tracks, the embossing of the card</a:t>
            </a:r>
            <a:endParaRPr/>
          </a:p>
          <a:p>
            <a:pPr indent="-342900" lvl="0" marL="457200" rtl="0" algn="l">
              <a:lnSpc>
                <a:spcPct val="150000"/>
              </a:lnSpc>
              <a:spcBef>
                <a:spcPts val="0"/>
              </a:spcBef>
              <a:spcAft>
                <a:spcPts val="0"/>
              </a:spcAft>
              <a:buSzPts val="1800"/>
              <a:buChar char="●"/>
            </a:pPr>
            <a:r>
              <a:rPr lang="en"/>
              <a:t>ISO/IEC 7813: Defines properties of financial transaction cards (e.g. credit cards)</a:t>
            </a:r>
            <a:endParaRPr/>
          </a:p>
          <a:p>
            <a:pPr indent="-317500" lvl="1" marL="914400" rtl="0" algn="l">
              <a:lnSpc>
                <a:spcPct val="150000"/>
              </a:lnSpc>
              <a:spcBef>
                <a:spcPts val="0"/>
              </a:spcBef>
              <a:spcAft>
                <a:spcPts val="0"/>
              </a:spcAft>
              <a:buSzPts val="1400"/>
              <a:buChar char="○"/>
            </a:pPr>
            <a:r>
              <a:rPr lang="en"/>
              <a:t>Defines both physical </a:t>
            </a:r>
            <a:r>
              <a:rPr lang="en"/>
              <a:t>characteristics</a:t>
            </a:r>
            <a:r>
              <a:rPr lang="en"/>
              <a:t> like size, shape, location of the stripe and the data structure of the mag track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7"/>
          <p:cNvPicPr preferRelativeResize="0"/>
          <p:nvPr/>
        </p:nvPicPr>
        <p:blipFill>
          <a:blip r:embed="rId3">
            <a:alphaModFix/>
          </a:blip>
          <a:stretch>
            <a:fillRect/>
          </a:stretch>
        </p:blipFill>
        <p:spPr>
          <a:xfrm>
            <a:off x="311700" y="394200"/>
            <a:ext cx="8520598" cy="4185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 Card Readers</a:t>
            </a:r>
            <a:endParaRPr/>
          </a:p>
        </p:txBody>
      </p:sp>
      <p:sp>
        <p:nvSpPr>
          <p:cNvPr id="99" name="Google Shape;99;p18"/>
          <p:cNvSpPr txBox="1"/>
          <p:nvPr>
            <p:ph idx="1" type="body"/>
          </p:nvPr>
        </p:nvSpPr>
        <p:spPr>
          <a:xfrm>
            <a:off x="163225" y="1147225"/>
            <a:ext cx="8238600" cy="382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card reader is essentially a solenoid</a:t>
            </a:r>
            <a:endParaRPr/>
          </a:p>
          <a:p>
            <a:pPr indent="-342900" lvl="0" marL="457200" rtl="0" algn="l">
              <a:spcBef>
                <a:spcPts val="0"/>
              </a:spcBef>
              <a:spcAft>
                <a:spcPts val="0"/>
              </a:spcAft>
              <a:buSzPts val="1800"/>
              <a:buChar char="●"/>
            </a:pPr>
            <a:r>
              <a:rPr lang="en"/>
              <a:t>Reading the credit card consists of reading the flux reversals on the card</a:t>
            </a:r>
            <a:endParaRPr/>
          </a:p>
          <a:p>
            <a:pPr indent="-342900" lvl="0" marL="457200" rtl="0" algn="l">
              <a:spcBef>
                <a:spcPts val="0"/>
              </a:spcBef>
              <a:spcAft>
                <a:spcPts val="0"/>
              </a:spcAft>
              <a:buSzPts val="1800"/>
              <a:buChar char="●"/>
            </a:pPr>
            <a:r>
              <a:rPr lang="en"/>
              <a:t>The read head reads the information by detecting the changes in the magnetic field caused by the flux reversals on the badges magnetic stripe. </a:t>
            </a:r>
            <a:endParaRPr/>
          </a:p>
          <a:p>
            <a:pPr indent="-342900" lvl="0" marL="457200" rtl="0" algn="l">
              <a:spcBef>
                <a:spcPts val="0"/>
              </a:spcBef>
              <a:spcAft>
                <a:spcPts val="0"/>
              </a:spcAft>
              <a:buSzPts val="1800"/>
              <a:buChar char="●"/>
            </a:pPr>
            <a:r>
              <a:rPr lang="en"/>
              <a:t>Electromagnetic Reciprocity</a:t>
            </a:r>
            <a:endParaRPr/>
          </a:p>
        </p:txBody>
      </p:sp>
      <p:pic>
        <p:nvPicPr>
          <p:cNvPr id="100" name="Google Shape;100;p18"/>
          <p:cNvPicPr preferRelativeResize="0"/>
          <p:nvPr/>
        </p:nvPicPr>
        <p:blipFill>
          <a:blip r:embed="rId3">
            <a:alphaModFix/>
          </a:blip>
          <a:stretch>
            <a:fillRect/>
          </a:stretch>
        </p:blipFill>
        <p:spPr>
          <a:xfrm>
            <a:off x="5576100" y="2813400"/>
            <a:ext cx="3256202" cy="2003324"/>
          </a:xfrm>
          <a:prstGeom prst="rect">
            <a:avLst/>
          </a:prstGeom>
          <a:noFill/>
          <a:ln>
            <a:noFill/>
          </a:ln>
        </p:spPr>
      </p:pic>
      <p:pic>
        <p:nvPicPr>
          <p:cNvPr id="101" name="Google Shape;101;p18"/>
          <p:cNvPicPr preferRelativeResize="0"/>
          <p:nvPr/>
        </p:nvPicPr>
        <p:blipFill>
          <a:blip r:embed="rId4">
            <a:alphaModFix/>
          </a:blip>
          <a:stretch>
            <a:fillRect/>
          </a:stretch>
        </p:blipFill>
        <p:spPr>
          <a:xfrm>
            <a:off x="598275" y="3702288"/>
            <a:ext cx="4876800" cy="111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MagSpoof &amp; Benefits </a:t>
            </a:r>
            <a:endParaRPr/>
          </a:p>
        </p:txBody>
      </p:sp>
      <p:sp>
        <p:nvSpPr>
          <p:cNvPr id="107" name="Google Shape;107;p19"/>
          <p:cNvSpPr txBox="1"/>
          <p:nvPr>
            <p:ph idx="1" type="body"/>
          </p:nvPr>
        </p:nvSpPr>
        <p:spPr>
          <a:xfrm>
            <a:off x="311700" y="1113575"/>
            <a:ext cx="4720500" cy="3354000"/>
          </a:xfrm>
          <a:prstGeom prst="rect">
            <a:avLst/>
          </a:prstGeom>
        </p:spPr>
        <p:txBody>
          <a:bodyPr anchorCtr="0" anchor="t" bIns="91425" lIns="91425" spcFirstLastPara="1" rIns="91425" wrap="square" tIns="91425">
            <a:noAutofit/>
          </a:bodyPr>
          <a:lstStyle/>
          <a:p>
            <a:pPr indent="-332105" lvl="0" marL="457200" rtl="0" algn="l">
              <a:lnSpc>
                <a:spcPct val="200000"/>
              </a:lnSpc>
              <a:spcBef>
                <a:spcPts val="0"/>
              </a:spcBef>
              <a:spcAft>
                <a:spcPts val="0"/>
              </a:spcAft>
              <a:buSzPts val="1630"/>
              <a:buChar char="●"/>
            </a:pPr>
            <a:r>
              <a:rPr lang="en" sz="1629"/>
              <a:t>W</a:t>
            </a:r>
            <a:r>
              <a:rPr lang="en" sz="1629"/>
              <a:t>ireless credit card spoofer that allows you to store your cards in one device.</a:t>
            </a:r>
            <a:endParaRPr sz="1629"/>
          </a:p>
          <a:p>
            <a:pPr indent="-332105" lvl="0" marL="457200" rtl="0" algn="l">
              <a:lnSpc>
                <a:spcPct val="200000"/>
              </a:lnSpc>
              <a:spcBef>
                <a:spcPts val="0"/>
              </a:spcBef>
              <a:spcAft>
                <a:spcPts val="0"/>
              </a:spcAft>
              <a:buSzPts val="1630"/>
              <a:buChar char="●"/>
            </a:pPr>
            <a:r>
              <a:rPr lang="en" sz="1629"/>
              <a:t>It works by producing a magnetic field similar to a magnetic stripe with a quick-changing </a:t>
            </a:r>
            <a:r>
              <a:rPr lang="en" sz="1629"/>
              <a:t>polarization</a:t>
            </a:r>
            <a:r>
              <a:rPr lang="en" sz="1629"/>
              <a:t> of an electromagnet. </a:t>
            </a:r>
            <a:endParaRPr sz="1629"/>
          </a:p>
          <a:p>
            <a:pPr indent="-332105" lvl="0" marL="457200" rtl="0" algn="l">
              <a:lnSpc>
                <a:spcPct val="200000"/>
              </a:lnSpc>
              <a:spcBef>
                <a:spcPts val="0"/>
              </a:spcBef>
              <a:spcAft>
                <a:spcPts val="0"/>
              </a:spcAft>
              <a:buSzPts val="1630"/>
              <a:buChar char="●"/>
            </a:pPr>
            <a:r>
              <a:rPr lang="en" sz="1629"/>
              <a:t>Devices allows us to perform research in other areas of magnetic stripes.</a:t>
            </a:r>
            <a:endParaRPr sz="1629"/>
          </a:p>
        </p:txBody>
      </p:sp>
      <p:sp>
        <p:nvSpPr>
          <p:cNvPr id="108" name="Google Shape;108;p19"/>
          <p:cNvSpPr txBox="1"/>
          <p:nvPr/>
        </p:nvSpPr>
        <p:spPr>
          <a:xfrm>
            <a:off x="5128100" y="2653625"/>
            <a:ext cx="3671100" cy="26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Benefits</a:t>
            </a:r>
            <a:endParaRPr sz="2000">
              <a:solidFill>
                <a:schemeClr val="dk1"/>
              </a:solidFill>
              <a:latin typeface="Open Sans"/>
              <a:ea typeface="Open Sans"/>
              <a:cs typeface="Open Sans"/>
              <a:sym typeface="Open Sans"/>
            </a:endParaRPr>
          </a:p>
          <a:p>
            <a:pPr indent="-330200" lvl="0" marL="457200" rtl="0" algn="l">
              <a:lnSpc>
                <a:spcPct val="150000"/>
              </a:lnSpc>
              <a:spcBef>
                <a:spcPts val="12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Provided better understanding how magnetic stripes work</a:t>
            </a:r>
            <a:endParaRPr sz="1600">
              <a:solidFill>
                <a:schemeClr val="dk1"/>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Uses concepts of electromagnetism</a:t>
            </a:r>
            <a:endParaRPr sz="16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sz="2100">
              <a:latin typeface="Open Sans"/>
              <a:ea typeface="Open Sans"/>
              <a:cs typeface="Open Sans"/>
              <a:sym typeface="Open Sans"/>
            </a:endParaRPr>
          </a:p>
        </p:txBody>
      </p:sp>
      <p:pic>
        <p:nvPicPr>
          <p:cNvPr id="109" name="Google Shape;109;p19"/>
          <p:cNvPicPr preferRelativeResize="0"/>
          <p:nvPr/>
        </p:nvPicPr>
        <p:blipFill>
          <a:blip r:embed="rId3">
            <a:alphaModFix/>
          </a:blip>
          <a:stretch>
            <a:fillRect/>
          </a:stretch>
        </p:blipFill>
        <p:spPr>
          <a:xfrm>
            <a:off x="5363300" y="115524"/>
            <a:ext cx="1502248" cy="2002997"/>
          </a:xfrm>
          <a:prstGeom prst="rect">
            <a:avLst/>
          </a:prstGeom>
          <a:noFill/>
          <a:ln>
            <a:noFill/>
          </a:ln>
        </p:spPr>
      </p:pic>
      <p:pic>
        <p:nvPicPr>
          <p:cNvPr id="110" name="Google Shape;110;p19"/>
          <p:cNvPicPr preferRelativeResize="0"/>
          <p:nvPr/>
        </p:nvPicPr>
        <p:blipFill>
          <a:blip r:embed="rId4">
            <a:alphaModFix/>
          </a:blip>
          <a:stretch>
            <a:fillRect/>
          </a:stretch>
        </p:blipFill>
        <p:spPr>
          <a:xfrm>
            <a:off x="6865550" y="970573"/>
            <a:ext cx="1502248" cy="20029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Magnetometer</a:t>
            </a:r>
            <a:endParaRPr/>
          </a:p>
        </p:txBody>
      </p:sp>
      <p:sp>
        <p:nvSpPr>
          <p:cNvPr id="116" name="Google Shape;116;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55600" lvl="0" marL="457200" rtl="0" algn="l">
              <a:lnSpc>
                <a:spcPct val="200000"/>
              </a:lnSpc>
              <a:spcBef>
                <a:spcPts val="0"/>
              </a:spcBef>
              <a:spcAft>
                <a:spcPts val="0"/>
              </a:spcAft>
              <a:buSzPts val="2000"/>
              <a:buChar char="●"/>
            </a:pPr>
            <a:r>
              <a:rPr lang="en" sz="2000"/>
              <a:t>A magnetometer is a device used to measure the magnetic field for three physical axes (x, y, z).</a:t>
            </a:r>
            <a:endParaRPr sz="2000"/>
          </a:p>
          <a:p>
            <a:pPr indent="-355600" lvl="0" marL="457200" rtl="0" algn="l">
              <a:lnSpc>
                <a:spcPct val="200000"/>
              </a:lnSpc>
              <a:spcBef>
                <a:spcPts val="0"/>
              </a:spcBef>
              <a:spcAft>
                <a:spcPts val="0"/>
              </a:spcAft>
              <a:buSzPts val="2000"/>
              <a:buChar char="●"/>
            </a:pPr>
            <a:r>
              <a:rPr lang="en" sz="2000"/>
              <a:t>Originally planned to use this device to measure the changes in the magnetic field around the card reader.</a:t>
            </a:r>
            <a:endParaRPr sz="2000"/>
          </a:p>
          <a:p>
            <a:pPr indent="-355600" lvl="0" marL="457200" rtl="0" algn="l">
              <a:lnSpc>
                <a:spcPct val="200000"/>
              </a:lnSpc>
              <a:spcBef>
                <a:spcPts val="0"/>
              </a:spcBef>
              <a:spcAft>
                <a:spcPts val="0"/>
              </a:spcAft>
              <a:buSzPts val="2000"/>
              <a:buChar char="●"/>
            </a:pPr>
            <a:r>
              <a:rPr lang="en" sz="2000"/>
              <a:t>Most magnetometers are </a:t>
            </a:r>
            <a:r>
              <a:rPr lang="en" sz="2000"/>
              <a:t>referred</a:t>
            </a:r>
            <a:r>
              <a:rPr lang="en" sz="2000"/>
              <a:t> to as Solid-State Hall Effect sensors.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Magnetometer - How it Works</a:t>
            </a:r>
            <a:endParaRPr/>
          </a:p>
        </p:txBody>
      </p:sp>
      <p:sp>
        <p:nvSpPr>
          <p:cNvPr id="122" name="Google Shape;122;p21"/>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1865"/>
              <a:t>For magnetometers using the Hall effect:</a:t>
            </a:r>
            <a:endParaRPr sz="1865"/>
          </a:p>
          <a:p>
            <a:pPr indent="-347027" lvl="0" marL="457200" rtl="0" algn="l">
              <a:lnSpc>
                <a:spcPct val="140000"/>
              </a:lnSpc>
              <a:spcBef>
                <a:spcPts val="1200"/>
              </a:spcBef>
              <a:spcAft>
                <a:spcPts val="0"/>
              </a:spcAft>
              <a:buSzPts val="1865"/>
              <a:buChar char="●"/>
            </a:pPr>
            <a:r>
              <a:rPr lang="en" sz="1865"/>
              <a:t>These sensors specifically work by using an electrical current that is affected by the presence of a magnetic field that does not run parallel to the direction of the current.</a:t>
            </a:r>
            <a:endParaRPr sz="1865"/>
          </a:p>
          <a:p>
            <a:pPr indent="-347027" lvl="0" marL="457200" rtl="0" algn="l">
              <a:lnSpc>
                <a:spcPct val="140000"/>
              </a:lnSpc>
              <a:spcBef>
                <a:spcPts val="0"/>
              </a:spcBef>
              <a:spcAft>
                <a:spcPts val="0"/>
              </a:spcAft>
              <a:buSzPts val="1865"/>
              <a:buChar char="●"/>
            </a:pPr>
            <a:r>
              <a:rPr lang="en" sz="1865"/>
              <a:t>When a magnetic field present, the electrons in the current gather on one side of the material, while in the absence of a field, the electrons run in a straight line.</a:t>
            </a:r>
            <a:endParaRPr sz="1865"/>
          </a:p>
          <a:p>
            <a:pPr indent="-347027" lvl="0" marL="457200" rtl="0" algn="l">
              <a:lnSpc>
                <a:spcPct val="140000"/>
              </a:lnSpc>
              <a:spcBef>
                <a:spcPts val="0"/>
              </a:spcBef>
              <a:spcAft>
                <a:spcPts val="0"/>
              </a:spcAft>
              <a:buSzPts val="1865"/>
              <a:buChar char="●"/>
            </a:pPr>
            <a:r>
              <a:rPr lang="en" sz="1865"/>
              <a:t>The behavior of the electrons can be measured to determine the direction of the magnetic field.</a:t>
            </a:r>
            <a:endParaRPr sz="1865"/>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